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608C4A1F-E774-709D-8D47-61B221A71CB0}">
  <a:tblStyle styleId="{608C4A1F-E774-709D-8D47-61B221A71CB0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7C7906-7F3A-491F-A699-2B3803497E6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C3ED62D-588E-49C4-9852-A7EFCE5F642C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18.jp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jpg"/><Relationship Id="rId11" Type="http://schemas.openxmlformats.org/officeDocument/2006/relationships/oleObject" Target="../embeddings/oleObject1.bin"/><Relationship Id="rId12" Type="http://schemas.openxmlformats.org/officeDocument/2006/relationships/image" Target="../media/image23.jpg"/><Relationship Id="rId13" Type="http://schemas.openxmlformats.org/officeDocument/2006/relationships/oleObject" Target="../embeddings/oleObject2.bin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image" Target="../media/image41.jp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jp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3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Relationship Id="rId4" Type="http://schemas.openxmlformats.org/officeDocument/2006/relationships/image" Target="../media/image50.jp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rcRect l="7945" t="0" r="7942" b="0"/>
          <a:stretch/>
        </p:blipFill>
        <p:spPr bwMode="auto">
          <a:xfrm>
            <a:off x="0" y="0"/>
            <a:ext cx="12192000" cy="6857911"/>
          </a:xfrm>
          <a:prstGeom prst="rect">
            <a:avLst/>
          </a:prstGeom>
        </p:spPr>
      </p:pic>
      <p:sp>
        <p:nvSpPr>
          <p:cNvPr id="2" name="Прямоугольник 1" hidden="0"/>
          <p:cNvSpPr/>
          <p:nvPr isPhoto="0" userDrawn="0"/>
        </p:nvSpPr>
        <p:spPr bwMode="auto">
          <a:xfrm>
            <a:off x="0" y="-1"/>
            <a:ext cx="12192001" cy="6857912"/>
          </a:xfrm>
          <a:prstGeom prst="rect">
            <a:avLst/>
          </a:prstGeom>
          <a:solidFill>
            <a:srgbClr val="052D43">
              <a:alpha val="71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3" name="Заголовок 3" hidden="0"/>
          <p:cNvSpPr txBox="1"/>
          <p:nvPr isPhoto="0" userDrawn="0"/>
        </p:nvSpPr>
        <p:spPr bwMode="auto">
          <a:xfrm>
            <a:off x="1868680" y="3935188"/>
            <a:ext cx="8454641" cy="2031974"/>
          </a:xfrm>
          <a:prstGeom prst="rect">
            <a:avLst/>
          </a:prstGeom>
        </p:spPr>
        <p:txBody>
          <a:bodyPr/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 marR="3810">
              <a:spcBef>
                <a:spcPts val="75"/>
              </a:spcBef>
              <a:defRPr/>
            </a:pPr>
            <a:r>
              <a:rPr lang="ru-RU" sz="2150" spc="-23">
                <a:solidFill>
                  <a:schemeClr val="bg1"/>
                </a:solidFill>
                <a:latin typeface="Etelka Medium Pro"/>
              </a:rPr>
              <a:t>ПРОЕКТИРОВАНИЕ И СТРОИТЕЛЬСТВО  </a:t>
            </a:r>
            <a:endParaRPr/>
          </a:p>
          <a:p>
            <a:pPr marL="10160" marR="3810">
              <a:spcBef>
                <a:spcPts val="75"/>
              </a:spcBef>
              <a:defRPr/>
            </a:pPr>
            <a:endParaRPr lang="ru-RU" sz="1000" spc="-23">
              <a:solidFill>
                <a:schemeClr val="bg1"/>
              </a:solidFill>
              <a:latin typeface="Etelka Medium Pro"/>
            </a:endParaRPr>
          </a:p>
          <a:p>
            <a:pPr marL="10160" marR="3810">
              <a:spcBef>
                <a:spcPts val="75"/>
              </a:spcBef>
              <a:defRPr/>
            </a:pPr>
            <a:r>
              <a:rPr lang="ru-RU" sz="2150" spc="-23">
                <a:solidFill>
                  <a:schemeClr val="bg1"/>
                </a:solidFill>
                <a:latin typeface="Etelka Medium Pro"/>
              </a:rPr>
              <a:t>БЫСТРОВОЗВОДИМЫХ ЗДАНИЙ </a:t>
            </a:r>
            <a:endParaRPr/>
          </a:p>
          <a:p>
            <a:pPr marL="10160" marR="3810">
              <a:spcBef>
                <a:spcPts val="75"/>
              </a:spcBef>
              <a:defRPr/>
            </a:pPr>
            <a:r>
              <a:rPr lang="ru-RU" sz="2150" spc="-23">
                <a:solidFill>
                  <a:schemeClr val="bg1"/>
                </a:solidFill>
                <a:latin typeface="Etelka Medium Pro"/>
              </a:rPr>
              <a:t>С ПРИМЕНЕНИЕМ ТЕХНОЛОГИИ</a:t>
            </a:r>
            <a:endParaRPr/>
          </a:p>
          <a:p>
            <a:pPr marL="10160" marR="3810">
              <a:spcBef>
                <a:spcPts val="75"/>
              </a:spcBef>
              <a:defRPr/>
            </a:pPr>
            <a:r>
              <a:rPr lang="ru-RU" sz="2150" spc="-23">
                <a:solidFill>
                  <a:schemeClr val="bg1"/>
                </a:solidFill>
                <a:latin typeface="Etelka Medium Pro"/>
              </a:rPr>
              <a:t>«ГИБКИЙ СЭНДВИЧ»</a:t>
            </a:r>
            <a:endParaRPr/>
          </a:p>
        </p:txBody>
      </p:sp>
      <p:sp>
        <p:nvSpPr>
          <p:cNvPr id="5" name="AutoShape 2" hidden="0"/>
          <p:cNvSpPr>
            <a:spLocks noChangeArrowheads="1" noChangeAspect="1"/>
          </p:cNvSpPr>
          <p:nvPr isPhoto="0" userDrawn="0"/>
        </p:nvSpPr>
        <p:spPr bwMode="auto">
          <a:xfrm>
            <a:off x="5959716" y="3293424"/>
            <a:ext cx="271153" cy="271153"/>
          </a:xfrm>
          <a:prstGeom prst="rect">
            <a:avLst/>
          </a:prstGeom>
          <a:noFill/>
        </p:spPr>
        <p:txBody>
          <a:bodyPr vert="horz" wrap="square" lIns="81346" tIns="40673" rIns="81346" bIns="40673" numCol="1" anchor="t" anchorCtr="0" compatLnSpc="1">
            <a:prstTxWarp prst="textNoShape"/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8" name="Текст 4" hidden="0"/>
          <p:cNvSpPr txBox="1"/>
          <p:nvPr isPhoto="0" userDrawn="0"/>
        </p:nvSpPr>
        <p:spPr bwMode="auto">
          <a:xfrm>
            <a:off x="4268073" y="6235105"/>
            <a:ext cx="3655854" cy="354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0" indent="0" algn="l">
              <a:buNone/>
              <a:defRPr sz="2500" b="0" i="0">
                <a:solidFill>
                  <a:schemeClr val="bg2"/>
                </a:solidFill>
                <a:latin typeface="+mn-lt"/>
                <a:ea typeface="+mn-ea"/>
                <a:cs typeface="Microsoft Sans Serif"/>
              </a:defRPr>
            </a:lvl1pPr>
            <a:lvl2pPr marL="513715" indent="0">
              <a:buNone/>
              <a:defRPr sz="2050" b="1" i="1">
                <a:latin typeface="+mn-lt"/>
                <a:ea typeface="+mn-ea"/>
                <a:cs typeface="+mn-cs"/>
              </a:defRPr>
            </a:lvl2pPr>
            <a:lvl3pPr marL="1028065" indent="0">
              <a:buNone/>
              <a:defRPr sz="2050" b="1" i="1">
                <a:latin typeface="+mn-lt"/>
                <a:ea typeface="+mn-ea"/>
                <a:cs typeface="+mn-cs"/>
              </a:defRPr>
            </a:lvl3pPr>
            <a:lvl4pPr marL="1541780" indent="0">
              <a:buNone/>
              <a:defRPr sz="2050" b="1" i="1">
                <a:latin typeface="+mn-lt"/>
                <a:ea typeface="+mn-ea"/>
                <a:cs typeface="+mn-cs"/>
              </a:defRPr>
            </a:lvl4pPr>
            <a:lvl5pPr marL="2055495" indent="0">
              <a:buNone/>
              <a:defRPr sz="2050" b="1" i="1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>
                <a:solidFill>
                  <a:schemeClr val="bg1"/>
                </a:solidFill>
                <a:latin typeface="Etelka Pro Light"/>
                <a:cs typeface="Arial"/>
              </a:rPr>
              <a:t>Опыт. Репутация. Надежность. </a:t>
            </a:r>
            <a:endParaRPr/>
          </a:p>
        </p:txBody>
      </p:sp>
      <p:pic>
        <p:nvPicPr>
          <p:cNvPr id="9" name="Рисунок 8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1925129" y="1453593"/>
            <a:ext cx="8341743" cy="1898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 hidden="0"/>
          <p:cNvSpPr/>
          <p:nvPr isPhoto="0" userDrawn="0"/>
        </p:nvSpPr>
        <p:spPr bwMode="auto">
          <a:xfrm>
            <a:off x="697994" y="1405885"/>
            <a:ext cx="4279697" cy="3031050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2" name="TextBox 1" hidden="0"/>
          <p:cNvSpPr txBox="1"/>
          <p:nvPr isPhoto="0" userDrawn="0"/>
        </p:nvSpPr>
        <p:spPr bwMode="auto">
          <a:xfrm>
            <a:off x="5312749" y="1330723"/>
            <a:ext cx="6429432" cy="968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solidFill>
                  <a:srgbClr val="052D43"/>
                </a:solidFill>
                <a:latin typeface="Etelka Pro Light"/>
                <a:cs typeface="Arial"/>
              </a:rPr>
              <a:t>Собственная запатентованная разработка компании «ЭВРИАЛ»:  особый вид ограждающих конструкций, представляющий собой два слоя тентовой ткани, между которыми располагается минераловатный утеплитель.</a:t>
            </a:r>
            <a:endParaRPr/>
          </a:p>
        </p:txBody>
      </p:sp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0" t="0" r="25610" b="0"/>
          <a:stretch/>
        </p:blipFill>
        <p:spPr bwMode="auto">
          <a:xfrm>
            <a:off x="980131" y="1405885"/>
            <a:ext cx="4008544" cy="3031050"/>
          </a:xfrm>
          <a:prstGeom prst="rect">
            <a:avLst/>
          </a:prstGeom>
        </p:spPr>
      </p:pic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10570025" y="175164"/>
            <a:ext cx="1347835" cy="306685"/>
          </a:xfrm>
          <a:prstGeom prst="rect">
            <a:avLst/>
          </a:prstGeom>
        </p:spPr>
      </p:pic>
      <p:sp>
        <p:nvSpPr>
          <p:cNvPr id="10" name="object 35" hidden="0"/>
          <p:cNvSpPr txBox="1"/>
          <p:nvPr isPhoto="0" userDrawn="0"/>
        </p:nvSpPr>
        <p:spPr bwMode="auto">
          <a:xfrm>
            <a:off x="5418118" y="2473180"/>
            <a:ext cx="2845247" cy="448090"/>
          </a:xfrm>
          <a:prstGeom prst="rect">
            <a:avLst/>
          </a:prstGeom>
        </p:spPr>
        <p:txBody>
          <a:bodyPr vert="horz" wrap="square" lIns="0" tIns="10051" rIns="0" bIns="0" rtlCol="0">
            <a:spAutoFit/>
          </a:bodyPr>
          <a:lstStyle/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Medium Pro"/>
                <a:cs typeface="Arial"/>
              </a:rPr>
              <a:t>1. Верхний слой </a:t>
            </a: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– многослойная изолирующая ПВХ-мембрана</a:t>
            </a:r>
            <a:endParaRPr/>
          </a:p>
        </p:txBody>
      </p:sp>
      <p:sp>
        <p:nvSpPr>
          <p:cNvPr id="11" name="object 35" hidden="0"/>
          <p:cNvSpPr txBox="1"/>
          <p:nvPr isPhoto="0" userDrawn="0"/>
        </p:nvSpPr>
        <p:spPr bwMode="auto">
          <a:xfrm>
            <a:off x="5418117" y="3590863"/>
            <a:ext cx="3006103" cy="448090"/>
          </a:xfrm>
          <a:prstGeom prst="rect">
            <a:avLst/>
          </a:prstGeom>
        </p:spPr>
        <p:txBody>
          <a:bodyPr vert="horz" wrap="square" lIns="0" tIns="10051" rIns="0" bIns="0" rtlCol="0">
            <a:spAutoFit/>
          </a:bodyPr>
          <a:lstStyle/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Medium Pro"/>
                <a:cs typeface="Arial"/>
              </a:rPr>
              <a:t>3. Нижний слой </a:t>
            </a:r>
            <a:r>
              <a:rPr lang="ru-RU" sz="1400" spc="-20">
                <a:solidFill>
                  <a:srgbClr val="0E3040"/>
                </a:solidFill>
                <a:latin typeface="Etelka Pro Light"/>
                <a:cs typeface="Arial"/>
              </a:rPr>
              <a:t>– </a:t>
            </a: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многослойная изолирующая ПВХ-мембрана</a:t>
            </a:r>
            <a:endParaRPr/>
          </a:p>
        </p:txBody>
      </p:sp>
      <p:sp>
        <p:nvSpPr>
          <p:cNvPr id="12" name="object 35" hidden="0"/>
          <p:cNvSpPr txBox="1"/>
          <p:nvPr isPhoto="0" userDrawn="0"/>
        </p:nvSpPr>
        <p:spPr bwMode="auto">
          <a:xfrm>
            <a:off x="5418118" y="3032021"/>
            <a:ext cx="3863930" cy="448090"/>
          </a:xfrm>
          <a:prstGeom prst="rect">
            <a:avLst/>
          </a:prstGeom>
        </p:spPr>
        <p:txBody>
          <a:bodyPr vert="horz" wrap="square" lIns="0" tIns="10051" rIns="0" bIns="0" rtlCol="0">
            <a:spAutoFit/>
          </a:bodyPr>
          <a:lstStyle/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Medium Pro"/>
                <a:cs typeface="Arial"/>
              </a:rPr>
              <a:t>2. Средний слой </a:t>
            </a: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– минераловатный утеплитель различной толщины </a:t>
            </a:r>
            <a:endParaRPr/>
          </a:p>
        </p:txBody>
      </p:sp>
      <p:sp>
        <p:nvSpPr>
          <p:cNvPr id="23" name="object 35" hidden="0"/>
          <p:cNvSpPr txBox="1"/>
          <p:nvPr isPhoto="0" userDrawn="0"/>
        </p:nvSpPr>
        <p:spPr bwMode="auto">
          <a:xfrm>
            <a:off x="683536" y="4581401"/>
            <a:ext cx="5316471" cy="668511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Medium Pro"/>
                <a:cs typeface="Arial"/>
              </a:rPr>
              <a:t>в </a:t>
            </a:r>
            <a:r>
              <a:rPr lang="ru-RU" sz="2850" b="1" spc="-22">
                <a:solidFill>
                  <a:srgbClr val="FDB913"/>
                </a:solidFill>
                <a:latin typeface="Etelka Medium Pro"/>
                <a:cs typeface="Arial"/>
              </a:rPr>
              <a:t>1,5</a:t>
            </a:r>
            <a:r>
              <a:rPr lang="ru-RU" sz="2850" spc="-22">
                <a:solidFill>
                  <a:srgbClr val="0E3040"/>
                </a:solidFill>
                <a:latin typeface="Etelka Medium Pro"/>
                <a:cs typeface="Arial"/>
              </a:rPr>
              <a:t> </a:t>
            </a:r>
            <a:r>
              <a:rPr lang="ru-RU" sz="1400" spc="-22">
                <a:solidFill>
                  <a:srgbClr val="0E3040"/>
                </a:solidFill>
                <a:latin typeface="Etelka Medium Pro"/>
                <a:cs typeface="Arial"/>
              </a:rPr>
              <a:t>раза</a:t>
            </a:r>
            <a:endParaRPr/>
          </a:p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сокращение сроков реализации проекта</a:t>
            </a:r>
            <a:endParaRPr/>
          </a:p>
        </p:txBody>
      </p:sp>
      <p:sp>
        <p:nvSpPr>
          <p:cNvPr id="26" name="object 35" hidden="0"/>
          <p:cNvSpPr txBox="1"/>
          <p:nvPr isPhoto="0" userDrawn="0"/>
        </p:nvSpPr>
        <p:spPr bwMode="auto">
          <a:xfrm>
            <a:off x="683536" y="5242246"/>
            <a:ext cx="4638588" cy="668511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>
              <a:defRPr/>
            </a:pPr>
            <a:r>
              <a:rPr lang="ru-RU" sz="1400" b="1" spc="-22">
                <a:solidFill>
                  <a:srgbClr val="0E3040"/>
                </a:solidFill>
                <a:latin typeface="Etelka Medium Pro"/>
                <a:cs typeface="Arial"/>
              </a:rPr>
              <a:t>на </a:t>
            </a:r>
            <a:r>
              <a:rPr lang="ru-RU" sz="2850" b="1" spc="-22">
                <a:solidFill>
                  <a:srgbClr val="FDB913"/>
                </a:solidFill>
                <a:latin typeface="Etelka Medium Pro"/>
                <a:cs typeface="Arial"/>
              </a:rPr>
              <a:t>30-50 </a:t>
            </a:r>
            <a:r>
              <a:rPr lang="ru-RU" sz="1400" b="1" spc="-22">
                <a:solidFill>
                  <a:srgbClr val="0E3040"/>
                </a:solidFill>
                <a:latin typeface="Etelka Medium Pro"/>
                <a:cs typeface="Arial"/>
              </a:rPr>
              <a:t>% </a:t>
            </a:r>
            <a:endParaRPr/>
          </a:p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ниже затраты на монтаж</a:t>
            </a:r>
            <a:endParaRPr lang="ru-RU" sz="1400" b="1" spc="-22">
              <a:solidFill>
                <a:srgbClr val="0E3040"/>
              </a:solidFill>
              <a:latin typeface="Etelka Pro Light"/>
              <a:cs typeface="Arial"/>
            </a:endParaRPr>
          </a:p>
        </p:txBody>
      </p:sp>
      <p:sp>
        <p:nvSpPr>
          <p:cNvPr id="33" name="object 35" hidden="0"/>
          <p:cNvSpPr txBox="1"/>
          <p:nvPr isPhoto="0" userDrawn="0"/>
        </p:nvSpPr>
        <p:spPr bwMode="auto">
          <a:xfrm>
            <a:off x="672940" y="5903091"/>
            <a:ext cx="7230081" cy="668511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>
              <a:defRPr/>
            </a:pPr>
            <a:r>
              <a:rPr lang="ru-RU" sz="1400" b="1" spc="-22">
                <a:solidFill>
                  <a:srgbClr val="0E3040"/>
                </a:solidFill>
                <a:latin typeface="Etelka Medium Pro"/>
                <a:cs typeface="Arial"/>
              </a:rPr>
              <a:t>до </a:t>
            </a:r>
            <a:r>
              <a:rPr lang="ru-RU" sz="2850" b="1" spc="-22">
                <a:solidFill>
                  <a:srgbClr val="FDB913"/>
                </a:solidFill>
                <a:latin typeface="Etelka Medium Pro"/>
                <a:cs typeface="Arial"/>
              </a:rPr>
              <a:t>200</a:t>
            </a:r>
            <a:r>
              <a:rPr lang="ru-RU" sz="1400" b="1" spc="-22">
                <a:solidFill>
                  <a:srgbClr val="0E3040"/>
                </a:solidFill>
                <a:latin typeface="Etelka Medium Pro"/>
                <a:cs typeface="Arial"/>
              </a:rPr>
              <a:t> м</a:t>
            </a:r>
            <a:r>
              <a:rPr lang="ru-RU" sz="1400" b="1" spc="-22" baseline="30000">
                <a:solidFill>
                  <a:srgbClr val="0E3040"/>
                </a:solidFill>
                <a:latin typeface="Etelka Medium Pro"/>
                <a:cs typeface="Arial"/>
              </a:rPr>
              <a:t>2</a:t>
            </a:r>
            <a:r>
              <a:rPr lang="ru-RU" sz="1400" b="1" spc="-22">
                <a:solidFill>
                  <a:srgbClr val="0E3040"/>
                </a:solidFill>
                <a:latin typeface="Etelka Medium Pro"/>
                <a:cs typeface="Arial"/>
              </a:rPr>
              <a:t> </a:t>
            </a:r>
            <a:endParaRPr/>
          </a:p>
          <a:p>
            <a:pPr>
              <a:defRPr/>
            </a:pPr>
            <a:r>
              <a:rPr lang="ru-RU" sz="1400" spc="-22">
                <a:solidFill>
                  <a:srgbClr val="0E3040"/>
                </a:solidFill>
                <a:latin typeface="Etelka Pro Light"/>
                <a:cs typeface="Arial"/>
              </a:rPr>
              <a:t>площадь панелей «ГИБКОГО СЭНДВИЧА» - меньше срок монтажа </a:t>
            </a:r>
            <a:endParaRPr/>
          </a:p>
        </p:txBody>
      </p:sp>
      <p:grpSp>
        <p:nvGrpSpPr>
          <p:cNvPr id="13" name="Группа 12" hidden="0"/>
          <p:cNvGrpSpPr/>
          <p:nvPr isPhoto="0" userDrawn="0"/>
        </p:nvGrpSpPr>
        <p:grpSpPr bwMode="auto">
          <a:xfrm>
            <a:off x="7840783" y="3750418"/>
            <a:ext cx="2042504" cy="2807781"/>
            <a:chOff x="8437649" y="4202640"/>
            <a:chExt cx="2295955" cy="3156194"/>
          </a:xfrm>
        </p:grpSpPr>
        <p:pic>
          <p:nvPicPr>
            <p:cNvPr id="8" name="Рисунок 7" hidden="0"/>
            <p:cNvPicPr>
              <a:picLocks noChangeAspect="1"/>
            </p:cNvPicPr>
            <p:nvPr isPhoto="0" userDrawn="0"/>
          </p:nvPicPr>
          <p:blipFill>
            <a:blip r:embed="rId4"/>
            <a:srcRect l="13294" t="13451" r="54580" b="8037"/>
            <a:stretch/>
          </p:blipFill>
          <p:spPr bwMode="auto">
            <a:xfrm>
              <a:off x="8437649" y="4202640"/>
              <a:ext cx="2295955" cy="3156194"/>
            </a:xfrm>
            <a:prstGeom prst="rect">
              <a:avLst/>
            </a:prstGeom>
          </p:spPr>
        </p:pic>
        <p:sp>
          <p:nvSpPr>
            <p:cNvPr id="34" name="Овал 33" hidden="0"/>
            <p:cNvSpPr/>
            <p:nvPr isPhoto="0" userDrawn="0"/>
          </p:nvSpPr>
          <p:spPr bwMode="auto">
            <a:xfrm>
              <a:off x="9132414" y="5557047"/>
              <a:ext cx="381000" cy="381000"/>
            </a:xfrm>
            <a:prstGeom prst="ellipse">
              <a:avLst/>
            </a:prstGeom>
            <a:solidFill>
              <a:srgbClr val="0B2D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600">
                  <a:latin typeface="Etelka Medium Pro"/>
                </a:rPr>
                <a:t>1</a:t>
              </a:r>
              <a:endParaRPr/>
            </a:p>
          </p:txBody>
        </p:sp>
      </p:grpSp>
      <p:grpSp>
        <p:nvGrpSpPr>
          <p:cNvPr id="7" name="Группа 6" hidden="0"/>
          <p:cNvGrpSpPr/>
          <p:nvPr isPhoto="0" userDrawn="0"/>
        </p:nvGrpSpPr>
        <p:grpSpPr bwMode="auto">
          <a:xfrm>
            <a:off x="10016392" y="2978003"/>
            <a:ext cx="2042504" cy="2917863"/>
            <a:chOff x="10977001" y="3327074"/>
            <a:chExt cx="2295955" cy="3279936"/>
          </a:xfrm>
        </p:grpSpPr>
        <p:pic>
          <p:nvPicPr>
            <p:cNvPr id="9" name="Рисунок 8" hidden="0"/>
            <p:cNvPicPr>
              <a:picLocks noChangeAspect="1"/>
            </p:cNvPicPr>
            <p:nvPr isPhoto="0" userDrawn="0"/>
          </p:nvPicPr>
          <p:blipFill>
            <a:blip r:embed="rId4"/>
            <a:srcRect l="53220" t="7368" r="11625" b="2912"/>
            <a:stretch/>
          </p:blipFill>
          <p:spPr bwMode="auto">
            <a:xfrm>
              <a:off x="10977001" y="3327074"/>
              <a:ext cx="2295955" cy="3279936"/>
            </a:xfrm>
            <a:prstGeom prst="rect">
              <a:avLst/>
            </a:prstGeom>
          </p:spPr>
        </p:pic>
        <p:sp>
          <p:nvSpPr>
            <p:cNvPr id="6" name="Овал 5" hidden="0"/>
            <p:cNvSpPr/>
            <p:nvPr isPhoto="0" userDrawn="0"/>
          </p:nvSpPr>
          <p:spPr bwMode="auto">
            <a:xfrm>
              <a:off x="11934478" y="4483896"/>
              <a:ext cx="381000" cy="381000"/>
            </a:xfrm>
            <a:prstGeom prst="ellipse">
              <a:avLst/>
            </a:prstGeom>
            <a:solidFill>
              <a:srgbClr val="0B2D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600">
                  <a:latin typeface="Etelka Medium Pro"/>
                </a:rPr>
                <a:t>3</a:t>
              </a:r>
              <a:endParaRPr/>
            </a:p>
          </p:txBody>
        </p:sp>
        <p:sp>
          <p:nvSpPr>
            <p:cNvPr id="35" name="Овал 34" hidden="0"/>
            <p:cNvSpPr/>
            <p:nvPr isPhoto="0" userDrawn="0"/>
          </p:nvSpPr>
          <p:spPr bwMode="auto">
            <a:xfrm>
              <a:off x="11038131" y="4044819"/>
              <a:ext cx="381000" cy="381000"/>
            </a:xfrm>
            <a:prstGeom prst="ellipse">
              <a:avLst/>
            </a:prstGeom>
            <a:solidFill>
              <a:srgbClr val="0B2D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600">
                  <a:latin typeface="Etelka Medium Pro"/>
                </a:rPr>
                <a:t>2</a:t>
              </a:r>
              <a:endParaRPr/>
            </a:p>
          </p:txBody>
        </p:sp>
      </p:grpSp>
      <p:sp>
        <p:nvSpPr>
          <p:cNvPr id="24" name="Прямоугольник 23" hidden="0"/>
          <p:cNvSpPr/>
          <p:nvPr isPhoto="0" userDrawn="0"/>
        </p:nvSpPr>
        <p:spPr bwMode="auto">
          <a:xfrm>
            <a:off x="11722424" y="6258441"/>
            <a:ext cx="469575" cy="599515"/>
          </a:xfrm>
          <a:prstGeom prst="rect">
            <a:avLst/>
          </a:prstGeom>
          <a:solidFill>
            <a:srgbClr val="FDB913"/>
          </a:solidFill>
          <a:ln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solidFill>
                <a:srgbClr val="052D43"/>
              </a:solidFill>
            </a:endParaRPr>
          </a:p>
        </p:txBody>
      </p:sp>
      <p:sp>
        <p:nvSpPr>
          <p:cNvPr id="25" name="Номер слайда 2" hidden="0"/>
          <p:cNvSpPr txBox="1"/>
          <p:nvPr isPhoto="0" userDrawn="0"/>
        </p:nvSpPr>
        <p:spPr bwMode="auto">
          <a:xfrm>
            <a:off x="11855530" y="6375638"/>
            <a:ext cx="203365" cy="3651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ct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2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object 35" hidden="0"/>
          <p:cNvSpPr txBox="1"/>
          <p:nvPr isPhoto="0" userDrawn="0"/>
        </p:nvSpPr>
        <p:spPr bwMode="auto">
          <a:xfrm>
            <a:off x="914614" y="53514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 cap="all">
                <a:solidFill>
                  <a:srgbClr val="042B40"/>
                </a:solidFill>
                <a:latin typeface="Etelka Pro Med"/>
                <a:cs typeface="Arial"/>
              </a:rPr>
              <a:t>«ГИБКИЙ СЭНДВИЧ»</a:t>
            </a:r>
            <a:endParaRPr/>
          </a:p>
        </p:txBody>
      </p:sp>
      <p:sp>
        <p:nvSpPr>
          <p:cNvPr id="36" name="Прямоугольник 35" hidden="0"/>
          <p:cNvSpPr/>
          <p:nvPr isPhoto="0" userDrawn="0"/>
        </p:nvSpPr>
        <p:spPr bwMode="auto">
          <a:xfrm>
            <a:off x="715271" y="541471"/>
            <a:ext cx="40672" cy="65051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37" name="TextBox 36" hidden="0"/>
          <p:cNvSpPr txBox="1"/>
          <p:nvPr isPhoto="0" userDrawn="0"/>
        </p:nvSpPr>
        <p:spPr bwMode="auto">
          <a:xfrm>
            <a:off x="837542" y="939871"/>
            <a:ext cx="5326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ТЕНТОВАЯ СТРУКТУРА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 hidden="0"/>
          <p:cNvSpPr/>
          <p:nvPr isPhoto="0" userDrawn="0"/>
        </p:nvSpPr>
        <p:spPr bwMode="auto">
          <a:xfrm>
            <a:off x="11722424" y="6258441"/>
            <a:ext cx="469575" cy="599515"/>
          </a:xfrm>
          <a:prstGeom prst="rect">
            <a:avLst/>
          </a:prstGeom>
          <a:solidFill>
            <a:srgbClr val="FDB913"/>
          </a:solidFill>
          <a:ln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solidFill>
                <a:srgbClr val="052D43"/>
              </a:solidFill>
            </a:endParaRPr>
          </a:p>
        </p:txBody>
      </p:sp>
      <p:sp>
        <p:nvSpPr>
          <p:cNvPr id="33" name="Прямоугольник 32" hidden="0"/>
          <p:cNvSpPr/>
          <p:nvPr isPhoto="0" userDrawn="0"/>
        </p:nvSpPr>
        <p:spPr bwMode="auto">
          <a:xfrm>
            <a:off x="-1945" y="0"/>
            <a:ext cx="5023888" cy="6865714"/>
          </a:xfrm>
          <a:prstGeom prst="rect">
            <a:avLst/>
          </a:prstGeom>
          <a:solidFill>
            <a:srgbClr val="F0AC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/>
          </a:p>
        </p:txBody>
      </p:sp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rcRect l="16718" t="0" r="38166" b="0"/>
          <a:stretch/>
        </p:blipFill>
        <p:spPr bwMode="auto">
          <a:xfrm>
            <a:off x="0" y="0"/>
            <a:ext cx="5500502" cy="6858000"/>
          </a:xfrm>
          <a:prstGeom prst="rect">
            <a:avLst/>
          </a:prstGeom>
        </p:spPr>
      </p:pic>
      <p:grpSp>
        <p:nvGrpSpPr>
          <p:cNvPr id="5" name="Группа 4" hidden="0"/>
          <p:cNvGrpSpPr/>
          <p:nvPr isPhoto="0" userDrawn="0"/>
        </p:nvGrpSpPr>
        <p:grpSpPr bwMode="auto">
          <a:xfrm>
            <a:off x="5551827" y="2428610"/>
            <a:ext cx="6682058" cy="1801787"/>
            <a:chOff x="5570116" y="2660454"/>
            <a:chExt cx="6682058" cy="1801787"/>
          </a:xfrm>
        </p:grpSpPr>
        <p:sp>
          <p:nvSpPr>
            <p:cNvPr id="63" name="TextBox 62" hidden="0"/>
            <p:cNvSpPr txBox="1"/>
            <p:nvPr isPhoto="0" userDrawn="0"/>
          </p:nvSpPr>
          <p:spPr bwMode="auto">
            <a:xfrm>
              <a:off x="5570116" y="2660454"/>
              <a:ext cx="6682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00" b="1" spc="-4">
                  <a:solidFill>
                    <a:srgbClr val="0E3040"/>
                  </a:solidFill>
                  <a:latin typeface="Etelka Pro Med"/>
                  <a:cs typeface="Arial"/>
                </a:rPr>
                <a:t>СКОРОСТЬ СТРОИТЕЛЬСТВА</a:t>
              </a:r>
              <a:endParaRPr/>
            </a:p>
          </p:txBody>
        </p:sp>
        <p:sp>
          <p:nvSpPr>
            <p:cNvPr id="64" name="TextBox 63" hidden="0"/>
            <p:cNvSpPr txBox="1"/>
            <p:nvPr isPhoto="0" userDrawn="0"/>
          </p:nvSpPr>
          <p:spPr bwMode="auto">
            <a:xfrm>
              <a:off x="6229888" y="3077246"/>
              <a:ext cx="586977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>
                  <a:solidFill>
                    <a:srgbClr val="0E3040"/>
                  </a:solidFill>
                  <a:latin typeface="Etelka Pro Light"/>
                  <a:cs typeface="Arial"/>
                </a:rPr>
                <a:t>Здания из «Гибкого сэндвича» проходят как некапитальный объект, что значительно сокращает цикл строительства.</a:t>
              </a:r>
              <a:r>
                <a:rPr lang="ru-RU" sz="1200">
                  <a:solidFill>
                    <a:srgbClr val="052D43"/>
                  </a:solidFill>
                  <a:latin typeface="Etelka Pro Light"/>
                  <a:cs typeface="Arial"/>
                </a:rPr>
                <a:t> Ограждающие конструкции «Гибкий сэндвич» поставляются в полной заводской  готовности. </a:t>
              </a:r>
              <a:r>
                <a:rPr lang="ru-RU" sz="1200">
                  <a:solidFill>
                    <a:srgbClr val="0E3040"/>
                  </a:solidFill>
                  <a:latin typeface="Etelka Pro Light"/>
                  <a:cs typeface="Arial"/>
                </a:rPr>
                <a:t>Сокращение продолжительности и количества сборочных операций при монтаже. </a:t>
              </a:r>
              <a:r>
                <a:rPr lang="ru-RU" sz="1200">
                  <a:solidFill>
                    <a:srgbClr val="052D43"/>
                  </a:solidFill>
                  <a:latin typeface="Etelka Pro Light"/>
                  <a:cs typeface="Arial"/>
                </a:rPr>
                <a:t>Монтаж осуществляется  без использования тяжелой спецтехники. </a:t>
              </a:r>
              <a:r>
                <a:rPr lang="ru-RU" sz="1200">
                  <a:solidFill>
                    <a:srgbClr val="0E3040"/>
                  </a:solidFill>
                  <a:latin typeface="Etelka Pro Light"/>
                  <a:cs typeface="Arial"/>
                </a:rPr>
                <a:t>Площадь элементов «Гибкого сэндвича» в отличие от классических сэндвич-панелей может достигать 200 м</a:t>
              </a:r>
              <a:r>
                <a:rPr lang="ru-RU" sz="1200" baseline="30000">
                  <a:solidFill>
                    <a:srgbClr val="0E3040"/>
                  </a:solidFill>
                  <a:latin typeface="Etelka Pro Light"/>
                  <a:cs typeface="Arial"/>
                </a:rPr>
                <a:t>2</a:t>
              </a:r>
              <a:r>
                <a:rPr lang="ru-RU" sz="1200">
                  <a:solidFill>
                    <a:srgbClr val="0E3040"/>
                  </a:solidFill>
                  <a:latin typeface="Etelka Pro Light"/>
                  <a:cs typeface="Arial"/>
                </a:rPr>
                <a:t>. </a:t>
              </a:r>
              <a:endParaRPr/>
            </a:p>
          </p:txBody>
        </p:sp>
        <p:pic>
          <p:nvPicPr>
            <p:cNvPr id="26" name="Рисунок 25" descr="Ракета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5621959" y="3077246"/>
              <a:ext cx="563691" cy="563691"/>
            </a:xfrm>
            <a:prstGeom prst="rect">
              <a:avLst/>
            </a:prstGeom>
          </p:spPr>
        </p:pic>
      </p:grpSp>
      <p:grpSp>
        <p:nvGrpSpPr>
          <p:cNvPr id="6" name="Группа 5" hidden="0"/>
          <p:cNvGrpSpPr/>
          <p:nvPr isPhoto="0" userDrawn="0"/>
        </p:nvGrpSpPr>
        <p:grpSpPr bwMode="auto">
          <a:xfrm>
            <a:off x="5551827" y="1170825"/>
            <a:ext cx="6682058" cy="1247790"/>
            <a:chOff x="5570116" y="1170825"/>
            <a:chExt cx="6682058" cy="1247790"/>
          </a:xfrm>
        </p:grpSpPr>
        <p:sp>
          <p:nvSpPr>
            <p:cNvPr id="40" name="TextBox 39" hidden="0"/>
            <p:cNvSpPr txBox="1"/>
            <p:nvPr isPhoto="0" userDrawn="0"/>
          </p:nvSpPr>
          <p:spPr bwMode="auto">
            <a:xfrm>
              <a:off x="5570116" y="1170825"/>
              <a:ext cx="6682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00" b="1" spc="-4">
                  <a:solidFill>
                    <a:srgbClr val="0E3040"/>
                  </a:solidFill>
                  <a:latin typeface="Etelka Pro Med"/>
                  <a:cs typeface="Arial"/>
                </a:rPr>
                <a:t>ЭКОНОМИЯ БЮДЖЕТА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6229890" y="1587619"/>
              <a:ext cx="55870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>
                  <a:solidFill>
                    <a:srgbClr val="052D43"/>
                  </a:solidFill>
                  <a:latin typeface="Etelka Pro Light"/>
                  <a:cs typeface="Arial"/>
                </a:rPr>
                <a:t>Стоимость здания с применением технологии «Гибкий сэндвич» на 20% ниже зданий с классическими сэндвич-панелями. Затраты на монтаж ниже на 30-50% по сравнению со стоимостью монтажа металлического сэндвича (в зависимости от архитектуры и размеров здания). </a:t>
              </a:r>
              <a:endParaRPr/>
            </a:p>
          </p:txBody>
        </p:sp>
        <p:pic>
          <p:nvPicPr>
            <p:cNvPr id="27" name="Рисунок 26" descr="Монеты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5608904" y="1587619"/>
              <a:ext cx="589801" cy="589801"/>
            </a:xfrm>
            <a:prstGeom prst="rect">
              <a:avLst/>
            </a:prstGeom>
          </p:spPr>
        </p:pic>
      </p:grpSp>
      <p:grpSp>
        <p:nvGrpSpPr>
          <p:cNvPr id="4" name="Группа 3" hidden="0"/>
          <p:cNvGrpSpPr/>
          <p:nvPr isPhoto="0" userDrawn="0"/>
        </p:nvGrpSpPr>
        <p:grpSpPr bwMode="auto">
          <a:xfrm>
            <a:off x="5551827" y="4240391"/>
            <a:ext cx="6682058" cy="1063124"/>
            <a:chOff x="5570116" y="4150081"/>
            <a:chExt cx="6682058" cy="1063124"/>
          </a:xfrm>
        </p:grpSpPr>
        <p:sp>
          <p:nvSpPr>
            <p:cNvPr id="68" name="TextBox 67" hidden="0"/>
            <p:cNvSpPr txBox="1"/>
            <p:nvPr isPhoto="0" userDrawn="0"/>
          </p:nvSpPr>
          <p:spPr bwMode="auto">
            <a:xfrm>
              <a:off x="5570116" y="4150081"/>
              <a:ext cx="6682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00" b="1" spc="-4">
                  <a:solidFill>
                    <a:srgbClr val="0E3040"/>
                  </a:solidFill>
                  <a:latin typeface="Etelka Pro Med"/>
                  <a:cs typeface="Arial"/>
                </a:rPr>
                <a:t>ПРОСТОТА ЭКСПЛУАТАЦИИ</a:t>
              </a:r>
              <a:endParaRPr/>
            </a:p>
          </p:txBody>
        </p:sp>
        <p:sp>
          <p:nvSpPr>
            <p:cNvPr id="69" name="TextBox 68" hidden="0"/>
            <p:cNvSpPr txBox="1"/>
            <p:nvPr isPhoto="0" userDrawn="0"/>
          </p:nvSpPr>
          <p:spPr bwMode="auto">
            <a:xfrm>
              <a:off x="6229889" y="4566875"/>
              <a:ext cx="5869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>
                  <a:solidFill>
                    <a:srgbClr val="0E3040"/>
                  </a:solidFill>
                  <a:latin typeface="Etelka Pro Light"/>
                  <a:cs typeface="Arial"/>
                </a:rPr>
                <a:t>Удобство обслуживания конструкции за счет открытого доступа к каркасу. Простой ремонт повреждений покрытия, который можно осуществить самостоятельно.</a:t>
              </a:r>
              <a:endParaRPr/>
            </a:p>
          </p:txBody>
        </p:sp>
        <p:pic>
          <p:nvPicPr>
            <p:cNvPr id="28" name="Рисунок 27" descr="Инструменты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5647334" y="4566875"/>
              <a:ext cx="512940" cy="512940"/>
            </a:xfrm>
            <a:prstGeom prst="rect">
              <a:avLst/>
            </a:prstGeom>
          </p:spPr>
        </p:pic>
      </p:grpSp>
      <p:grpSp>
        <p:nvGrpSpPr>
          <p:cNvPr id="2" name="Группа 1" hidden="0"/>
          <p:cNvGrpSpPr/>
          <p:nvPr isPhoto="0" userDrawn="0"/>
        </p:nvGrpSpPr>
        <p:grpSpPr bwMode="auto">
          <a:xfrm>
            <a:off x="5551827" y="5313508"/>
            <a:ext cx="6700348" cy="1120747"/>
            <a:chOff x="5551827" y="5270380"/>
            <a:chExt cx="6700348" cy="1120747"/>
          </a:xfrm>
        </p:grpSpPr>
        <p:sp>
          <p:nvSpPr>
            <p:cNvPr id="88" name="TextBox 87" hidden="0"/>
            <p:cNvSpPr txBox="1"/>
            <p:nvPr isPhoto="0" userDrawn="0"/>
          </p:nvSpPr>
          <p:spPr bwMode="auto">
            <a:xfrm>
              <a:off x="5570116" y="5270380"/>
              <a:ext cx="6682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00" b="1" spc="-4">
                  <a:solidFill>
                    <a:srgbClr val="0E3040"/>
                  </a:solidFill>
                  <a:latin typeface="Etelka Pro Med"/>
                  <a:cs typeface="Arial"/>
                </a:rPr>
                <a:t>КОМФОРТ И БЕЗОПАСТНОСТЬ</a:t>
              </a:r>
              <a:endParaRPr/>
            </a:p>
          </p:txBody>
        </p:sp>
        <p:sp>
          <p:nvSpPr>
            <p:cNvPr id="89" name="TextBox 88" hidden="0"/>
            <p:cNvSpPr txBox="1"/>
            <p:nvPr isPhoto="0" userDrawn="0"/>
          </p:nvSpPr>
          <p:spPr bwMode="auto">
            <a:xfrm>
              <a:off x="6229889" y="5687173"/>
              <a:ext cx="5708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>
                  <a:solidFill>
                    <a:srgbClr val="052D43"/>
                  </a:solidFill>
                  <a:latin typeface="Etelka Pro Light"/>
                  <a:cs typeface="Arial"/>
                </a:rPr>
                <a:t>Здания, построенные с использованием технологии «Гибкий сэндвич» комфортны и функциональны. Предел огнестойкости «Гибкого сэндвича» подтверждён протоколом пожарных испытаний ВНИИПО МЧС России.</a:t>
              </a:r>
              <a:endParaRPr lang="ru-RU" sz="1200">
                <a:solidFill>
                  <a:srgbClr val="0E3040"/>
                </a:solidFill>
                <a:latin typeface="Etelka Pro Light"/>
                <a:cs typeface="Arial"/>
              </a:endParaRPr>
            </a:p>
          </p:txBody>
        </p:sp>
        <p:pic>
          <p:nvPicPr>
            <p:cNvPr id="29" name="Рисунок 28" descr="Диплом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5551827" y="5687173"/>
              <a:ext cx="703954" cy="703954"/>
            </a:xfrm>
            <a:prstGeom prst="rect">
              <a:avLst/>
            </a:prstGeom>
          </p:spPr>
        </p:pic>
      </p:grpSp>
      <p:sp>
        <p:nvSpPr>
          <p:cNvPr id="34" name="object 35" hidden="0"/>
          <p:cNvSpPr txBox="1"/>
          <p:nvPr isPhoto="0" userDrawn="0"/>
        </p:nvSpPr>
        <p:spPr bwMode="auto">
          <a:xfrm>
            <a:off x="5417603" y="252747"/>
            <a:ext cx="3851642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 cap="all">
                <a:solidFill>
                  <a:srgbClr val="042B40"/>
                </a:solidFill>
                <a:latin typeface="Etelka Pro Med"/>
                <a:cs typeface="Arial"/>
              </a:rPr>
              <a:t>«ГИБКИЙ СЭНДВИЧ»</a:t>
            </a:r>
            <a:endParaRPr/>
          </a:p>
        </p:txBody>
      </p:sp>
      <p:sp>
        <p:nvSpPr>
          <p:cNvPr id="35" name="Прямоугольник 34" hidden="0"/>
          <p:cNvSpPr/>
          <p:nvPr isPhoto="0" userDrawn="0"/>
        </p:nvSpPr>
        <p:spPr bwMode="auto">
          <a:xfrm>
            <a:off x="5218260" y="259076"/>
            <a:ext cx="40672" cy="65051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37" name="TextBox 36" hidden="0"/>
          <p:cNvSpPr txBox="1"/>
          <p:nvPr isPhoto="0" userDrawn="0"/>
        </p:nvSpPr>
        <p:spPr bwMode="auto">
          <a:xfrm>
            <a:off x="5340532" y="657476"/>
            <a:ext cx="39287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ПРЕИМУЩЕСТВА ТЕХНОЛОГИИ </a:t>
            </a:r>
            <a:endParaRPr/>
          </a:p>
        </p:txBody>
      </p:sp>
      <p:sp>
        <p:nvSpPr>
          <p:cNvPr id="7" name="TextBox 6" hidden="0"/>
          <p:cNvSpPr txBox="1"/>
          <p:nvPr isPhoto="0" userDrawn="0"/>
        </p:nvSpPr>
        <p:spPr bwMode="auto">
          <a:xfrm>
            <a:off x="9420045" y="759125"/>
            <a:ext cx="2679618" cy="411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0" name="Номер слайда 2" hidden="0"/>
          <p:cNvSpPr txBox="1"/>
          <p:nvPr isPhoto="0" userDrawn="0"/>
        </p:nvSpPr>
        <p:spPr bwMode="auto">
          <a:xfrm>
            <a:off x="11855530" y="6375638"/>
            <a:ext cx="203365" cy="3651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ct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3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211733" y="764424"/>
            <a:ext cx="10183641" cy="5898355"/>
          </a:xfrm>
          <a:prstGeom prst="rect">
            <a:avLst/>
          </a:prstGeom>
        </p:spPr>
      </p:pic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3"/>
          <a:srcRect l="1666" t="65545" r="0" b="0"/>
          <a:stretch/>
        </p:blipFill>
        <p:spPr bwMode="auto">
          <a:xfrm>
            <a:off x="3073184" y="2305212"/>
            <a:ext cx="3639316" cy="421529"/>
          </a:xfrm>
          <a:prstGeom prst="rect">
            <a:avLst/>
          </a:prstGeom>
        </p:spPr>
      </p:pic>
      <p:sp>
        <p:nvSpPr>
          <p:cNvPr id="2" name="object 35" hidden="0"/>
          <p:cNvSpPr txBox="1"/>
          <p:nvPr isPhoto="0" userDrawn="0"/>
        </p:nvSpPr>
        <p:spPr bwMode="auto">
          <a:xfrm>
            <a:off x="914614" y="535142"/>
            <a:ext cx="9525808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 cap="all">
                <a:solidFill>
                  <a:srgbClr val="042B40"/>
                </a:solidFill>
                <a:latin typeface="Etelka Pro Med"/>
                <a:cs typeface="Arial"/>
              </a:rPr>
              <a:t>Регионы и температуры эксплуатации </a:t>
            </a:r>
            <a:endParaRPr/>
          </a:p>
        </p:txBody>
      </p:sp>
      <p:sp>
        <p:nvSpPr>
          <p:cNvPr id="3" name="Прямоугольник 2" hidden="0"/>
          <p:cNvSpPr/>
          <p:nvPr isPhoto="0" userDrawn="0"/>
        </p:nvSpPr>
        <p:spPr bwMode="auto">
          <a:xfrm>
            <a:off x="715271" y="541471"/>
            <a:ext cx="40672" cy="65051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4" name="TextBox 3" hidden="0"/>
          <p:cNvSpPr txBox="1"/>
          <p:nvPr isPhoto="0" userDrawn="0"/>
        </p:nvSpPr>
        <p:spPr bwMode="auto">
          <a:xfrm>
            <a:off x="837542" y="939871"/>
            <a:ext cx="88504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«ГИБКИЙ СЭНДВИЧ» может применяться на всей территории России</a:t>
            </a:r>
            <a:endParaRPr lang="ru-RU" sz="1450" spc="-22">
              <a:solidFill>
                <a:srgbClr val="0B2D42"/>
              </a:solidFill>
              <a:latin typeface="Etelka Pro Light"/>
              <a:cs typeface="Arial"/>
            </a:endParaRPr>
          </a:p>
        </p:txBody>
      </p:sp>
      <p:pic>
        <p:nvPicPr>
          <p:cNvPr id="10" name="Рисунок 9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754638" y="1527456"/>
            <a:ext cx="2092097" cy="2092097"/>
          </a:xfrm>
          <a:prstGeom prst="rect">
            <a:avLst/>
          </a:prstGeom>
        </p:spPr>
      </p:pic>
      <p:pic>
        <p:nvPicPr>
          <p:cNvPr id="12" name="Рисунок 11" hidden="0"/>
          <p:cNvPicPr>
            <a:picLocks noChangeAspect="1"/>
          </p:cNvPicPr>
          <p:nvPr isPhoto="0" userDrawn="0"/>
        </p:nvPicPr>
        <p:blipFill>
          <a:blip r:embed="rId5"/>
          <a:srcRect l="-405" t="16354" r="45325" b="1028"/>
          <a:stretch/>
        </p:blipFill>
        <p:spPr bwMode="auto">
          <a:xfrm>
            <a:off x="754638" y="4284495"/>
            <a:ext cx="2092097" cy="2092097"/>
          </a:xfrm>
          <a:prstGeom prst="rect">
            <a:avLst/>
          </a:prstGeom>
        </p:spPr>
      </p:pic>
      <p:sp>
        <p:nvSpPr>
          <p:cNvPr id="14" name="TextBox 13" hidden="0"/>
          <p:cNvSpPr txBox="1"/>
          <p:nvPr isPhoto="0" userDrawn="0"/>
        </p:nvSpPr>
        <p:spPr bwMode="auto">
          <a:xfrm>
            <a:off x="3102937" y="2376510"/>
            <a:ext cx="36095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spc="-4">
                <a:solidFill>
                  <a:schemeClr val="bg1"/>
                </a:solidFill>
                <a:latin typeface="Etelka Pro Med"/>
                <a:cs typeface="Arial"/>
              </a:rPr>
              <a:t>Климат - субарктический морской</a:t>
            </a:r>
            <a:endParaRPr/>
          </a:p>
        </p:txBody>
      </p:sp>
      <p:sp>
        <p:nvSpPr>
          <p:cNvPr id="15" name="Прямоугольник 14" hidden="0"/>
          <p:cNvSpPr/>
          <p:nvPr isPhoto="0" userDrawn="0"/>
        </p:nvSpPr>
        <p:spPr bwMode="auto">
          <a:xfrm>
            <a:off x="3073184" y="1947109"/>
            <a:ext cx="2189559" cy="380740"/>
          </a:xfrm>
          <a:prstGeom prst="rect">
            <a:avLst/>
          </a:prstGeom>
          <a:solidFill>
            <a:srgbClr val="FDB913">
              <a:alpha val="90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TextBox 16" hidden="0"/>
          <p:cNvSpPr txBox="1"/>
          <p:nvPr isPhoto="0" userDrawn="0"/>
        </p:nvSpPr>
        <p:spPr bwMode="auto">
          <a:xfrm>
            <a:off x="3102937" y="1952813"/>
            <a:ext cx="2159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cap="all">
                <a:solidFill>
                  <a:srgbClr val="042B40"/>
                </a:solidFill>
                <a:latin typeface="Etelka Pro Med"/>
                <a:cs typeface="Arial"/>
              </a:rPr>
              <a:t>Мурманск</a:t>
            </a:r>
            <a:endParaRPr lang="ru-RU"/>
          </a:p>
        </p:txBody>
      </p:sp>
      <p:pic>
        <p:nvPicPr>
          <p:cNvPr id="23" name="Рисунок 22" hidden="0"/>
          <p:cNvPicPr>
            <a:picLocks noChangeAspect="1"/>
          </p:cNvPicPr>
          <p:nvPr isPhoto="0" userDrawn="0"/>
        </p:nvPicPr>
        <p:blipFill>
          <a:blip r:embed="rId3"/>
          <a:srcRect l="1666" t="65545" r="0" b="0"/>
          <a:stretch/>
        </p:blipFill>
        <p:spPr bwMode="auto">
          <a:xfrm>
            <a:off x="3081582" y="5201120"/>
            <a:ext cx="3639316" cy="447542"/>
          </a:xfrm>
          <a:prstGeom prst="rect">
            <a:avLst/>
          </a:prstGeom>
        </p:spPr>
      </p:pic>
      <p:sp>
        <p:nvSpPr>
          <p:cNvPr id="19" name="TextBox 18" hidden="0"/>
          <p:cNvSpPr txBox="1"/>
          <p:nvPr isPhoto="0" userDrawn="0"/>
        </p:nvSpPr>
        <p:spPr bwMode="auto">
          <a:xfrm>
            <a:off x="3073184" y="5306284"/>
            <a:ext cx="363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spc="-4">
                <a:solidFill>
                  <a:schemeClr val="bg1"/>
                </a:solidFill>
                <a:latin typeface="Etelka Pro Med"/>
                <a:cs typeface="Arial"/>
              </a:rPr>
              <a:t>Климат - предгорный, сухостепной</a:t>
            </a:r>
            <a:endParaRPr/>
          </a:p>
        </p:txBody>
      </p:sp>
      <p:sp>
        <p:nvSpPr>
          <p:cNvPr id="22" name="Прямоугольник 21" hidden="0"/>
          <p:cNvSpPr/>
          <p:nvPr isPhoto="0" userDrawn="0"/>
        </p:nvSpPr>
        <p:spPr bwMode="auto">
          <a:xfrm>
            <a:off x="3086896" y="4858136"/>
            <a:ext cx="2189559" cy="380740"/>
          </a:xfrm>
          <a:prstGeom prst="rect">
            <a:avLst/>
          </a:prstGeom>
          <a:solidFill>
            <a:srgbClr val="FDB913">
              <a:alpha val="90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0" name="TextBox 19" hidden="0"/>
          <p:cNvSpPr txBox="1"/>
          <p:nvPr isPhoto="0" userDrawn="0"/>
        </p:nvSpPr>
        <p:spPr bwMode="auto">
          <a:xfrm>
            <a:off x="3028000" y="4887464"/>
            <a:ext cx="2159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cap="all">
                <a:solidFill>
                  <a:srgbClr val="042B40"/>
                </a:solidFill>
                <a:latin typeface="Etelka Pro Med"/>
                <a:cs typeface="Arial"/>
              </a:rPr>
              <a:t>Симферополь</a:t>
            </a:r>
            <a:endParaRPr lang="ru-RU"/>
          </a:p>
        </p:txBody>
      </p:sp>
      <p:sp>
        <p:nvSpPr>
          <p:cNvPr id="27" name="Прямоугольник 26" hidden="0"/>
          <p:cNvSpPr/>
          <p:nvPr isPhoto="0" userDrawn="0"/>
        </p:nvSpPr>
        <p:spPr bwMode="auto">
          <a:xfrm>
            <a:off x="7362770" y="2631214"/>
            <a:ext cx="4514732" cy="1368265"/>
          </a:xfrm>
          <a:prstGeom prst="rect">
            <a:avLst/>
          </a:prstGeom>
          <a:solidFill>
            <a:srgbClr val="FDB913">
              <a:alpha val="90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5" name="TextBox 24" hidden="0"/>
          <p:cNvSpPr txBox="1"/>
          <p:nvPr isPhoto="0" userDrawn="0"/>
        </p:nvSpPr>
        <p:spPr bwMode="auto">
          <a:xfrm>
            <a:off x="7587915" y="2705619"/>
            <a:ext cx="4289587" cy="126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  <a:defRPr/>
            </a:pPr>
            <a:r>
              <a:rPr lang="ru-RU" sz="2800" cap="all">
                <a:solidFill>
                  <a:srgbClr val="042B40"/>
                </a:solidFill>
                <a:latin typeface="Etelka Pro Med"/>
                <a:cs typeface="Arial"/>
              </a:rPr>
              <a:t>60 °С  + 70 °С</a:t>
            </a:r>
            <a:endParaRPr lang="ru-RU" sz="2400" cap="all">
              <a:solidFill>
                <a:srgbClr val="042B40"/>
              </a:solidFill>
              <a:latin typeface="Etelka Pro Med"/>
              <a:cs typeface="Arial"/>
            </a:endParaRPr>
          </a:p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в I-VII районах по скоростному напору ветра, с сейсмичностью до 9 баллов</a:t>
            </a:r>
            <a:endParaRPr/>
          </a:p>
        </p:txBody>
      </p:sp>
      <p:sp>
        <p:nvSpPr>
          <p:cNvPr id="28" name="Прямоугольник 27" hidden="0"/>
          <p:cNvSpPr/>
          <p:nvPr isPhoto="0" userDrawn="0"/>
        </p:nvSpPr>
        <p:spPr bwMode="auto">
          <a:xfrm>
            <a:off x="11722424" y="6258441"/>
            <a:ext cx="469575" cy="599515"/>
          </a:xfrm>
          <a:prstGeom prst="rect">
            <a:avLst/>
          </a:prstGeom>
          <a:solidFill>
            <a:srgbClr val="FDB913"/>
          </a:solidFill>
          <a:ln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solidFill>
                <a:srgbClr val="052D43"/>
              </a:solidFill>
            </a:endParaRPr>
          </a:p>
        </p:txBody>
      </p:sp>
      <p:sp>
        <p:nvSpPr>
          <p:cNvPr id="29" name="Номер слайда 2" hidden="0"/>
          <p:cNvSpPr txBox="1"/>
          <p:nvPr isPhoto="0" userDrawn="0"/>
        </p:nvSpPr>
        <p:spPr bwMode="auto">
          <a:xfrm>
            <a:off x="11855530" y="6375638"/>
            <a:ext cx="203365" cy="3651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ct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4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 hidden="0"/>
          <p:cNvSpPr/>
          <p:nvPr isPhoto="0" userDrawn="0"/>
        </p:nvSpPr>
        <p:spPr bwMode="auto">
          <a:xfrm>
            <a:off x="78" y="2301128"/>
            <a:ext cx="5019231" cy="4556829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/>
          </a:p>
        </p:txBody>
      </p:sp>
      <p:pic>
        <p:nvPicPr>
          <p:cNvPr id="2" name="Рисунок 1" hidden="0"/>
          <p:cNvPicPr>
            <a:picLocks noChangeAspect="1"/>
          </p:cNvPicPr>
          <p:nvPr isPhoto="0" userDrawn="0"/>
        </p:nvPicPr>
        <p:blipFill>
          <a:blip r:embed="rId2"/>
          <a:srcRect l="0" t="3565" r="3564" b="-1"/>
          <a:stretch/>
        </p:blipFill>
        <p:spPr bwMode="auto">
          <a:xfrm>
            <a:off x="8100644" y="0"/>
            <a:ext cx="4091356" cy="2308481"/>
          </a:xfrm>
          <a:prstGeom prst="rect">
            <a:avLst/>
          </a:prstGeom>
        </p:spPr>
      </p:pic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018300" y="44"/>
            <a:ext cx="4086173" cy="2308437"/>
          </a:xfrm>
          <a:prstGeom prst="rect">
            <a:avLst/>
          </a:prstGeom>
        </p:spPr>
      </p:pic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78" y="45"/>
            <a:ext cx="4019498" cy="2308436"/>
          </a:xfrm>
          <a:prstGeom prst="rect">
            <a:avLst/>
          </a:prstGeom>
        </p:spPr>
      </p:pic>
      <p:sp>
        <p:nvSpPr>
          <p:cNvPr id="6" name="object 35" hidden="0"/>
          <p:cNvSpPr txBox="1"/>
          <p:nvPr isPhoto="0" userDrawn="0"/>
        </p:nvSpPr>
        <p:spPr bwMode="auto">
          <a:xfrm>
            <a:off x="314502" y="2597236"/>
            <a:ext cx="4704808" cy="626961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000" b="1">
                <a:solidFill>
                  <a:schemeClr val="bg1"/>
                </a:solidFill>
                <a:latin typeface="Etelka Pro Med"/>
                <a:cs typeface="Arial"/>
              </a:rPr>
              <a:t>НАДЕЖНОСТЬ И ГАРАНТИИ ТЕХНОЛОГИИ «ГИБКИЙ СЭНДВИЧ»</a:t>
            </a:r>
            <a:endParaRPr/>
          </a:p>
        </p:txBody>
      </p:sp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10607078" y="168524"/>
            <a:ext cx="1347835" cy="306685"/>
          </a:xfrm>
          <a:prstGeom prst="rect">
            <a:avLst/>
          </a:prstGeom>
        </p:spPr>
      </p:pic>
      <p:sp>
        <p:nvSpPr>
          <p:cNvPr id="23" name="TextBox 22" hidden="0"/>
          <p:cNvSpPr txBox="1"/>
          <p:nvPr isPhoto="0" userDrawn="0"/>
        </p:nvSpPr>
        <p:spPr bwMode="auto">
          <a:xfrm>
            <a:off x="5366665" y="3035832"/>
            <a:ext cx="6682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spc="-4">
                <a:solidFill>
                  <a:srgbClr val="0E3040"/>
                </a:solidFill>
                <a:latin typeface="Etelka Pro Med"/>
                <a:cs typeface="Arial"/>
              </a:rPr>
              <a:t>ЗАПАТЕНТОВАНАЯ ТЕХНОЛОГИЯ </a:t>
            </a:r>
            <a:endParaRPr/>
          </a:p>
        </p:txBody>
      </p:sp>
      <p:sp>
        <p:nvSpPr>
          <p:cNvPr id="25" name="TextBox 24" hidden="0"/>
          <p:cNvSpPr txBox="1"/>
          <p:nvPr isPhoto="0" userDrawn="0"/>
        </p:nvSpPr>
        <p:spPr bwMode="auto">
          <a:xfrm>
            <a:off x="5963939" y="3452625"/>
            <a:ext cx="379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0E3040"/>
                </a:solidFill>
                <a:latin typeface="Etelka Pro Light"/>
                <a:cs typeface="Arial"/>
              </a:rPr>
              <a:t>Патент на продукт «ГИБКИЙ СЭНДВИЧ» получен в 2021 году компанией «ЭВРИАЛ» </a:t>
            </a:r>
            <a:endParaRPr/>
          </a:p>
        </p:txBody>
      </p:sp>
      <p:sp>
        <p:nvSpPr>
          <p:cNvPr id="27" name="TextBox 26" hidden="0"/>
          <p:cNvSpPr txBox="1"/>
          <p:nvPr isPhoto="0" userDrawn="0"/>
        </p:nvSpPr>
        <p:spPr bwMode="auto">
          <a:xfrm>
            <a:off x="5366665" y="4634938"/>
            <a:ext cx="596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>
                <a:solidFill>
                  <a:srgbClr val="0E3040"/>
                </a:solidFill>
                <a:latin typeface="Etelka Pro Med"/>
                <a:cs typeface="Arial"/>
              </a:rPr>
              <a:t>ПРОТОКОЛ ПОЖАРНЫХ ИСПЫТАНИЙ</a:t>
            </a:r>
            <a:endParaRPr/>
          </a:p>
        </p:txBody>
      </p:sp>
      <p:sp>
        <p:nvSpPr>
          <p:cNvPr id="33" name="Овал 32" hidden="0"/>
          <p:cNvSpPr/>
          <p:nvPr isPhoto="0" userDrawn="0"/>
        </p:nvSpPr>
        <p:spPr bwMode="auto">
          <a:xfrm>
            <a:off x="5475770" y="5077612"/>
            <a:ext cx="406194" cy="4028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TextBox 28" hidden="0"/>
          <p:cNvSpPr txBox="1"/>
          <p:nvPr isPhoto="0" userDrawn="0"/>
        </p:nvSpPr>
        <p:spPr bwMode="auto">
          <a:xfrm>
            <a:off x="5963940" y="4909354"/>
            <a:ext cx="4746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0E3040"/>
                </a:solidFill>
                <a:latin typeface="Etelka Pro Light"/>
                <a:cs typeface="Arial"/>
              </a:rPr>
              <a:t>Протокол ВНИИПО МЧС России на испытания изделия «ГИБКИЙ СЭНДВИЧ», </a:t>
            </a:r>
            <a:r>
              <a:rPr lang="ru-RU" sz="1200" spc="-22">
                <a:solidFill>
                  <a:srgbClr val="042D43"/>
                </a:solidFill>
                <a:latin typeface="Etelka Pro Light"/>
                <a:cs typeface="Arial"/>
              </a:rPr>
              <a:t>подтверждающий пределы огнестойкости:</a:t>
            </a:r>
            <a:endParaRPr/>
          </a:p>
          <a:p>
            <a:pPr>
              <a:defRPr/>
            </a:pPr>
            <a:endParaRPr lang="ru-RU" sz="600" spc="-22">
              <a:solidFill>
                <a:srgbClr val="042D43"/>
              </a:solidFill>
              <a:latin typeface="Etelka Pro Light"/>
              <a:cs typeface="Arial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ru-RU" sz="1200" spc="-22">
                <a:solidFill>
                  <a:srgbClr val="042D43"/>
                </a:solidFill>
                <a:latin typeface="Etelka Pro Light"/>
                <a:cs typeface="Arial"/>
              </a:rPr>
              <a:t>RE15 для кровельного покрытия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200" spc="-22">
                <a:solidFill>
                  <a:srgbClr val="042D43"/>
                </a:solidFill>
                <a:latin typeface="Etelka Pro Light"/>
                <a:cs typeface="Arial"/>
              </a:rPr>
              <a:t>Е15 для стенового ограждения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endParaRPr lang="ru-RU" sz="600" spc="-22">
              <a:solidFill>
                <a:srgbClr val="042D43"/>
              </a:solidFill>
              <a:latin typeface="Etelka Pro Light"/>
              <a:cs typeface="Arial"/>
            </a:endParaRPr>
          </a:p>
          <a:p>
            <a:pPr>
              <a:defRPr/>
            </a:pPr>
            <a:r>
              <a:rPr lang="ru-RU" sz="1200" spc="-22">
                <a:solidFill>
                  <a:srgbClr val="042D43"/>
                </a:solidFill>
                <a:latin typeface="Etelka Pro Light"/>
                <a:cs typeface="Arial"/>
              </a:rPr>
              <a:t>Материалы позволяют возводить здания II, III, IV и V степеней огнестойкости без дополнительной огнезащиты.</a:t>
            </a:r>
            <a:endParaRPr/>
          </a:p>
        </p:txBody>
      </p:sp>
      <p:sp>
        <p:nvSpPr>
          <p:cNvPr id="35" name="Номер слайда 2" hidden="0"/>
          <p:cNvSpPr txBox="1"/>
          <p:nvPr isPhoto="0" userDrawn="0"/>
        </p:nvSpPr>
        <p:spPr bwMode="auto">
          <a:xfrm>
            <a:off x="15181853" y="8616611"/>
            <a:ext cx="1125639" cy="14982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5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Всероссийский ордена «Знак Почета» научно-исследовательский институт  противопожарной обороны (ВНИИПО) МЧС России | Геральдика.ру" hidden="0"/>
          <p:cNvPicPr>
            <a:picLocks noChangeAspect="1" noChangeArrowheads="1"/>
          </p:cNvPicPr>
          <p:nvPr isPhoto="0" userDrawn="0"/>
        </p:nvPicPr>
        <p:blipFill>
          <a:blip r:embed="rId6"/>
          <a:stretch/>
        </p:blipFill>
        <p:spPr bwMode="auto">
          <a:xfrm>
            <a:off x="10974039" y="5089597"/>
            <a:ext cx="781693" cy="781693"/>
          </a:xfrm>
          <a:prstGeom prst="rect">
            <a:avLst/>
          </a:prstGeom>
          <a:noFill/>
        </p:spPr>
      </p:pic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709947" y="3356429"/>
            <a:ext cx="1230006" cy="850640"/>
          </a:xfrm>
          <a:prstGeom prst="rect">
            <a:avLst/>
          </a:prstGeom>
        </p:spPr>
      </p:pic>
      <p:pic>
        <p:nvPicPr>
          <p:cNvPr id="9" name="Рисунок 8" descr="Воспламеняющийся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5384514" y="4955263"/>
            <a:ext cx="523735" cy="523735"/>
          </a:xfrm>
          <a:prstGeom prst="rect">
            <a:avLst/>
          </a:prstGeom>
        </p:spPr>
      </p:pic>
      <p:pic>
        <p:nvPicPr>
          <p:cNvPr id="11" name="Рисунок 10" descr="Контрольный список (справа налево)" hidden="0"/>
          <p:cNvPicPr>
            <a:picLocks noChangeAspect="1"/>
          </p:cNvPicPr>
          <p:nvPr isPhoto="0" userDrawn="0"/>
        </p:nvPicPr>
        <p:blipFill>
          <a:blip r:embed="rId9"/>
          <a:stretch/>
        </p:blipFill>
        <p:spPr bwMode="auto">
          <a:xfrm>
            <a:off x="5384514" y="3429000"/>
            <a:ext cx="523735" cy="523735"/>
          </a:xfrm>
          <a:prstGeom prst="rect">
            <a:avLst/>
          </a:prstGeom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2544862" y="3545642"/>
          <a:ext cx="2071564" cy="2931281"/>
        </p:xfrm>
        <a:graphic>
          <a:graphicData uri="http://schemas.openxmlformats.org/presentationml/2006/ole">
            <p:oleObj name="oleObj" r:id="rId11" imgW="5666740" imgH="8019415" progId="Acrobat.Document.11">
              <p:embed/>
              <p:pic>
                <p:nvPicPr>
                  <p:cNvPr id="1027" name="" hidden="0"/>
                  <p:cNvPicPr/>
                  <p:nvPr isPhoto="0" userDrawn="0"/>
                </p:nvPicPr>
                <p:blipFill>
                  <a:blip r:embed="rId10"/>
                  <a:stretch/>
                </p:blipFill>
                <p:spPr bwMode="auto">
                  <a:xfrm>
                    <a:off x="2544862" y="3545642"/>
                    <a:ext cx="2071564" cy="29312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323059" y="3545644"/>
          <a:ext cx="2071564" cy="2931279"/>
        </p:xfrm>
        <a:graphic>
          <a:graphicData uri="http://schemas.openxmlformats.org/presentationml/2006/ole">
            <p:oleObj name="oleObj" r:id="rId13" imgW="5666740" imgH="8019415" progId="Acrobat.Document.11">
              <p:embed/>
              <p:pic>
                <p:nvPicPr>
                  <p:cNvPr id="1028" name="" hidden="0"/>
                  <p:cNvPicPr/>
                  <p:nvPr isPhoto="0" userDrawn="0"/>
                </p:nvPicPr>
                <p:blipFill>
                  <a:blip r:embed="rId12"/>
                  <a:stretch/>
                </p:blipFill>
                <p:spPr bwMode="auto">
                  <a:xfrm>
                    <a:off x="323059" y="3545644"/>
                    <a:ext cx="2071564" cy="2931279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724465" y="1350386"/>
          <a:ext cx="10743071" cy="513606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{608C4A1F-E774-709D-8D47-61B221A71CB0}</a:tableStyleId>
              </a:tblPr>
              <a:tblGrid>
                <a:gridCol w="5388659"/>
                <a:gridCol w="5354412"/>
              </a:tblGrid>
              <a:tr h="447592"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«ГИБКИЙ СЭНДВИЧ»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solidFill>
                      <a:srgbClr val="FDB913"/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spc="-4">
                          <a:solidFill>
                            <a:srgbClr val="042D43"/>
                          </a:solidFill>
                          <a:latin typeface="Etelka Pro Med"/>
                          <a:ea typeface="Arial"/>
                          <a:cs typeface="Arial"/>
                        </a:rPr>
                        <a:t>ДРУГИЕ ТЕНТОВЫЕ РЕШЕНИЯ</a:t>
                      </a:r>
                      <a:endParaRPr lang="ru-RU" sz="1400" b="1" spc="-4">
                        <a:solidFill>
                          <a:srgbClr val="0E3040"/>
                        </a:solidFill>
                        <a:latin typeface="Etelka Pro Med"/>
                        <a:ea typeface="Arial"/>
                        <a:cs typeface="Arial"/>
                      </a:endParaRPr>
                    </a:p>
                  </a:txBody>
                  <a:tcPr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rgbClr val="FFC000"/>
                      </a:solidFill>
                    </a:lnR>
                    <a:lnT w="12700" algn="ctr">
                      <a:solidFill>
                        <a:srgbClr val="FFC000"/>
                      </a:solidFill>
                    </a:lnT>
                    <a:lnB w="12700" algn="ctr">
                      <a:solidFill>
                        <a:srgbClr val="FFC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9295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01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ЭКОНОМИЯ БЮДЖЕТА   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88175"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Одна панель большой площади на всю ширину пролета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Готовое изделие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Любые погодные условия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Монтируется послойно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Зависимость от погоды, ветра и температуры воздуха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Необходимо стыковка отдельных элементов </a:t>
                      </a:r>
                      <a:endParaRPr lang="ru-RU" sz="1200" b="1">
                        <a:solidFill>
                          <a:srgbClr val="052D43"/>
                        </a:solidFill>
                        <a:latin typeface="Etelka Pro Light"/>
                        <a:cs typeface="Arial"/>
                      </a:endParaRPr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  <a:tr h="473689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ea typeface="Arial"/>
                          <a:cs typeface="Arial"/>
                        </a:rPr>
                        <a:t>02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ТЕПЛОИЗОЛЯЦИЯ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924277"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Минераловатный утеплитель толщиной 50-300 мм. Коэффициент теплопроводности 0,04 Вт/Мс. Оптимальная толщина утеплителя подбирается в </a:t>
                      </a:r>
                      <a:r>
                        <a:rPr lang="ru-RU" sz="1200" b="1">
                          <a:solidFill>
                            <a:srgbClr val="0E3040"/>
                          </a:solidFill>
                          <a:latin typeface="Etelka Pro Light"/>
                          <a:cs typeface="Arial"/>
                        </a:rPr>
                        <a:t>зависимости от региона строительства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Отсутствие «мостов холода» за счет монтажа поверх металлокаркаса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Утеплитель на основе полиэфирных волокон с меньшим коэффициент теплопроводности и меньшей плотностью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Металлокаркас</a:t>
                      </a: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 находится между слоями </a:t>
                      </a:r>
                      <a:endParaRPr lang="ru-RU" sz="1200" b="1">
                        <a:solidFill>
                          <a:srgbClr val="052D43"/>
                        </a:solidFill>
                        <a:latin typeface="Etelka Pro Light"/>
                        <a:cs typeface="Arial"/>
                      </a:endParaRPr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  <a:tr h="476143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03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ГЕРМЕТИЧНОСТЬ И ГИДРОИЗОЛЯЦИЯ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756227"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Замкнутый внешний контур изделия, минимум конденсата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E3040"/>
                          </a:solidFill>
                          <a:latin typeface="Etelka Pro Light"/>
                          <a:cs typeface="Arial"/>
                        </a:rPr>
                        <a:t>В местах стыков гибкие сэндвич-панели плотно прилегают к конструкциям металлокаркаса, не допуская теплопотерь и проникновения влаги внутрь помещения.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Послойный монтаж изделия</a:t>
                      </a:r>
                      <a:endParaRPr lang="ru-RU" sz="1200" b="1">
                        <a:solidFill>
                          <a:srgbClr val="0E3040"/>
                        </a:solidFill>
                        <a:latin typeface="Etelka Pro Light"/>
                        <a:cs typeface="Arial"/>
                      </a:endParaRPr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  <a:tr h="476143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04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ПРОСТОТА ЭКСПЛУАТАЦИИ 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52076"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Открытый доступ к каркасу упрощает обслуживание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Нет открытого доступа к металлокаркасу </a:t>
                      </a:r>
                      <a:endParaRPr lang="ru-RU" sz="1200" b="1">
                        <a:solidFill>
                          <a:srgbClr val="052D43"/>
                        </a:solidFill>
                        <a:latin typeface="Etelka Pro Light"/>
                        <a:cs typeface="Arial"/>
                      </a:endParaRPr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0570025" y="175164"/>
            <a:ext cx="1347835" cy="306685"/>
          </a:xfrm>
          <a:prstGeom prst="rect">
            <a:avLst/>
          </a:prstGeom>
        </p:spPr>
      </p:pic>
      <p:sp>
        <p:nvSpPr>
          <p:cNvPr id="4" name="Прямоугольник 3" hidden="0"/>
          <p:cNvSpPr/>
          <p:nvPr isPhoto="0" userDrawn="0"/>
        </p:nvSpPr>
        <p:spPr bwMode="auto">
          <a:xfrm>
            <a:off x="11722424" y="6258441"/>
            <a:ext cx="469575" cy="599515"/>
          </a:xfrm>
          <a:prstGeom prst="rect">
            <a:avLst/>
          </a:prstGeom>
          <a:solidFill>
            <a:srgbClr val="FDB913"/>
          </a:solidFill>
          <a:ln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solidFill>
                <a:srgbClr val="052D43"/>
              </a:solidFill>
            </a:endParaRPr>
          </a:p>
        </p:txBody>
      </p:sp>
      <p:sp>
        <p:nvSpPr>
          <p:cNvPr id="5" name="Номер слайда 2" hidden="0"/>
          <p:cNvSpPr txBox="1"/>
          <p:nvPr isPhoto="0" userDrawn="0"/>
        </p:nvSpPr>
        <p:spPr bwMode="auto">
          <a:xfrm>
            <a:off x="11855530" y="6375638"/>
            <a:ext cx="203365" cy="3651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ct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6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object 35" hidden="0"/>
          <p:cNvSpPr txBox="1"/>
          <p:nvPr isPhoto="0" userDrawn="0"/>
        </p:nvSpPr>
        <p:spPr bwMode="auto">
          <a:xfrm>
            <a:off x="914614" y="535142"/>
            <a:ext cx="9525808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 cap="all">
                <a:solidFill>
                  <a:srgbClr val="042B40"/>
                </a:solidFill>
                <a:latin typeface="Etelka Pro Med"/>
                <a:cs typeface="Arial"/>
              </a:rPr>
              <a:t>СРАВНЕНИЕ ТЕХНОЛОГИИ «ГИБКИЙ СЭНДВИЧ»</a:t>
            </a:r>
            <a:endParaRPr/>
          </a:p>
        </p:txBody>
      </p:sp>
      <p:sp>
        <p:nvSpPr>
          <p:cNvPr id="7" name="Прямоугольник 6" hidden="0"/>
          <p:cNvSpPr/>
          <p:nvPr isPhoto="0" userDrawn="0"/>
        </p:nvSpPr>
        <p:spPr bwMode="auto">
          <a:xfrm>
            <a:off x="715271" y="541471"/>
            <a:ext cx="40672" cy="65051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8" name="TextBox 7" hidden="0"/>
          <p:cNvSpPr txBox="1"/>
          <p:nvPr isPhoto="0" userDrawn="0"/>
        </p:nvSpPr>
        <p:spPr bwMode="auto">
          <a:xfrm>
            <a:off x="837542" y="939871"/>
            <a:ext cx="63655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С ДРУГИМИ МНОГОСЛОЙНЫМИ ТЕНТОВЫМИ РЕШЕНИЯМИ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724465" y="1350386"/>
          <a:ext cx="10743070" cy="4737824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{608C4A1F-E774-709D-8D47-61B221A71CB0}</a:tableStyleId>
              </a:tblPr>
              <a:tblGrid>
                <a:gridCol w="5371535"/>
                <a:gridCol w="5371535"/>
              </a:tblGrid>
              <a:tr h="455636"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«ГИБКИЙ СЭНДВИЧ»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solidFill>
                      <a:srgbClr val="FDB913"/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spc="-4">
                          <a:solidFill>
                            <a:srgbClr val="042D43"/>
                          </a:solidFill>
                          <a:latin typeface="Etelka Pro Med"/>
                          <a:ea typeface="Arial"/>
                          <a:cs typeface="Arial"/>
                        </a:rPr>
                        <a:t>ДРУГИЕ ТЕНТОВЫЕ РЕШЕНИЯ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rgbClr val="FFC000"/>
                      </a:solidFill>
                    </a:lnR>
                    <a:lnT w="12700" algn="ctr">
                      <a:solidFill>
                        <a:srgbClr val="FFC000"/>
                      </a:solidFill>
                    </a:lnT>
                    <a:lnB w="12700" algn="ctr">
                      <a:solidFill>
                        <a:srgbClr val="FFC000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3476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05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СНЕГОВЫЕ И ВЕТРОВЫЕ НАГРУЗКИ, АГРЕССИВНЫЕ СРЕДЫ 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71351">
                <a:tc>
                  <a:txBody>
                    <a:bodyPr/>
                    <a:p>
                      <a:pPr marL="0" indent="0" algn="l"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rgbClr val="042D43"/>
                          </a:solidFill>
                          <a:latin typeface="Etelka Pro Light"/>
                          <a:cs typeface="Arial"/>
                        </a:rPr>
                        <a:t>Высокие показатели за счет: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42D43"/>
                          </a:solidFill>
                          <a:latin typeface="Etelka Pro Light"/>
                          <a:cs typeface="Arial"/>
                        </a:rPr>
                        <a:t>Применения высокопрочных тканей ПВХ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42D43"/>
                          </a:solidFill>
                          <a:latin typeface="Etelka Pro Light"/>
                          <a:cs typeface="Arial"/>
                        </a:rPr>
                        <a:t>Оба слоя несущие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42D43"/>
                          </a:solidFill>
                          <a:latin typeface="Etelka Pro Light"/>
                          <a:cs typeface="Arial"/>
                        </a:rPr>
                        <a:t>Утеплитель не слеживается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42D43"/>
                          </a:solidFill>
                          <a:latin typeface="Etelka Pro Light"/>
                          <a:cs typeface="Arial"/>
                        </a:rPr>
                        <a:t>Тент устойчив к воздействию агрессивной среды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Низкокачественная ПВХ ткань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Нижний слой не воспринимает снеговые и ветровые нагрузки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Слеживание утеплителя за счет несовершенства конструкции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  <a:tr h="543476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06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ДОЛГОВЕЧНОСТЬ И ПОЖАРОБЕЗОПАСНОСТЬ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863167"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Подтверждённый срок эксплуатации ПВХ полотна более 20 лет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Протокол ВНИИПО МЧС России испытания изделия «ГИБКИЙ СЭНДВИЧ», подтверждающий пределы огнестойкости: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RE15 для кровельного покрытия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Е15 для стенового ограждения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Короткий срок эксплуатации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Отсутствие протокола пожарных испытаний 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  <a:tr h="543476"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b="1" spc="-4">
                          <a:solidFill>
                            <a:srgbClr val="FDB913"/>
                          </a:solidFill>
                          <a:latin typeface="Etelka Pro Med"/>
                          <a:cs typeface="Arial"/>
                        </a:rPr>
                        <a:t>07 </a:t>
                      </a:r>
                      <a:r>
                        <a:rPr lang="ru-RU" sz="2000" b="1" spc="-4">
                          <a:solidFill>
                            <a:srgbClr val="0E3040"/>
                          </a:solidFill>
                          <a:latin typeface="Etelka Pro Med"/>
                          <a:ea typeface="Arial"/>
                          <a:cs typeface="Arial"/>
                        </a:rPr>
                        <a:t>ЭСТЕТИЧНОСТЬ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87722"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Любое изображения на ваш выбор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 b="1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Краска проникает в структуру ПВХ-ткани и по износостойкости принимает величины самой ткани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200">
                          <a:solidFill>
                            <a:srgbClr val="052D43"/>
                          </a:solidFill>
                          <a:latin typeface="Etelka Pro Light"/>
                          <a:cs typeface="Arial"/>
                        </a:rPr>
                        <a:t>Внешний вид страдает за счет применения менее плотного утеплителя 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FDB913"/>
                      </a:solidFill>
                    </a:lnL>
                    <a:lnR w="12700" algn="ctr">
                      <a:solidFill>
                        <a:srgbClr val="FDB913"/>
                      </a:solidFill>
                    </a:lnR>
                    <a:lnT w="12700" algn="ctr">
                      <a:solidFill>
                        <a:srgbClr val="FDB913"/>
                      </a:solidFill>
                    </a:lnT>
                    <a:lnB w="12700" algn="ctr">
                      <a:solidFill>
                        <a:srgbClr val="FDB913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0570025" y="175164"/>
            <a:ext cx="1347835" cy="306685"/>
          </a:xfrm>
          <a:prstGeom prst="rect">
            <a:avLst/>
          </a:prstGeom>
        </p:spPr>
      </p:pic>
      <p:sp>
        <p:nvSpPr>
          <p:cNvPr id="4" name="Прямоугольник 3" hidden="0"/>
          <p:cNvSpPr/>
          <p:nvPr isPhoto="0" userDrawn="0"/>
        </p:nvSpPr>
        <p:spPr bwMode="auto">
          <a:xfrm>
            <a:off x="11722424" y="6258441"/>
            <a:ext cx="469575" cy="599515"/>
          </a:xfrm>
          <a:prstGeom prst="rect">
            <a:avLst/>
          </a:prstGeom>
          <a:solidFill>
            <a:srgbClr val="FDB913"/>
          </a:solidFill>
          <a:ln>
            <a:solidFill>
              <a:srgbClr val="FDB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solidFill>
                <a:srgbClr val="052D43"/>
              </a:solidFill>
            </a:endParaRPr>
          </a:p>
        </p:txBody>
      </p:sp>
      <p:sp>
        <p:nvSpPr>
          <p:cNvPr id="5" name="Номер слайда 2" hidden="0"/>
          <p:cNvSpPr txBox="1"/>
          <p:nvPr isPhoto="0" userDrawn="0"/>
        </p:nvSpPr>
        <p:spPr bwMode="auto">
          <a:xfrm>
            <a:off x="11855530" y="6375638"/>
            <a:ext cx="203365" cy="3651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94" algn="ctr">
              <a:lnSpc>
                <a:spcPts val="1858"/>
              </a:lnSpc>
              <a:defRPr/>
            </a:pPr>
            <a:fld id="{81D60167-4931-47E6-BA6A-407CBD079E47}" type="slidenum">
              <a:rPr lang="ru-RU" sz="1050" spc="-4">
                <a:solidFill>
                  <a:schemeClr val="bg2">
                    <a:lumMod val="50000"/>
                  </a:schemeClr>
                </a:solidFill>
              </a:rPr>
              <a:t>7</a:t>
            </a:fld>
            <a:endParaRPr lang="ru-RU" sz="1050" spc="-4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object 35" hidden="0"/>
          <p:cNvSpPr txBox="1"/>
          <p:nvPr isPhoto="0" userDrawn="0"/>
        </p:nvSpPr>
        <p:spPr bwMode="auto">
          <a:xfrm>
            <a:off x="914614" y="535142"/>
            <a:ext cx="9525808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 cap="all">
                <a:solidFill>
                  <a:srgbClr val="042B40"/>
                </a:solidFill>
                <a:latin typeface="Etelka Pro Med"/>
                <a:cs typeface="Arial"/>
              </a:rPr>
              <a:t>СРАВНЕНИЕ ТЕХНОЛОГИИ «ГИБКИЙ СЭНДВИЧ»</a:t>
            </a:r>
            <a:endParaRPr/>
          </a:p>
        </p:txBody>
      </p:sp>
      <p:sp>
        <p:nvSpPr>
          <p:cNvPr id="7" name="Прямоугольник 6" hidden="0"/>
          <p:cNvSpPr/>
          <p:nvPr isPhoto="0" userDrawn="0"/>
        </p:nvSpPr>
        <p:spPr bwMode="auto">
          <a:xfrm>
            <a:off x="715271" y="541471"/>
            <a:ext cx="40672" cy="65051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8" name="TextBox 7" hidden="0"/>
          <p:cNvSpPr txBox="1"/>
          <p:nvPr isPhoto="0" userDrawn="0"/>
        </p:nvSpPr>
        <p:spPr bwMode="auto">
          <a:xfrm>
            <a:off x="837542" y="939871"/>
            <a:ext cx="63655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cap="all">
                <a:solidFill>
                  <a:srgbClr val="042B40"/>
                </a:solidFill>
                <a:latin typeface="Etelka Pro Med"/>
                <a:cs typeface="Arial"/>
              </a:rPr>
              <a:t>С ДРУГИМИ МНОГОСЛОЙНЫМИ ТЕНТОВЫМИ РЕШЕНИЯМИ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rcRect l="0" t="20520" r="0" b="4489"/>
          <a:stretch/>
        </p:blipFill>
        <p:spPr bwMode="auto">
          <a:xfrm>
            <a:off x="-1411" y="44"/>
            <a:ext cx="12193411" cy="6857912"/>
          </a:xfrm>
          <a:prstGeom prst="rect">
            <a:avLst/>
          </a:prstGeom>
        </p:spPr>
      </p:pic>
      <p:sp>
        <p:nvSpPr>
          <p:cNvPr id="22" name="Прямоугольник 21" hidden="0"/>
          <p:cNvSpPr/>
          <p:nvPr isPhoto="0" userDrawn="0"/>
        </p:nvSpPr>
        <p:spPr bwMode="auto">
          <a:xfrm>
            <a:off x="5961231" y="2631215"/>
            <a:ext cx="5917785" cy="4039050"/>
          </a:xfrm>
          <a:prstGeom prst="rect">
            <a:avLst/>
          </a:prstGeom>
          <a:solidFill>
            <a:srgbClr val="052D43">
              <a:alpha val="33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sp>
        <p:nvSpPr>
          <p:cNvPr id="23" name="Прямоугольник 22" hidden="0"/>
          <p:cNvSpPr/>
          <p:nvPr isPhoto="0" userDrawn="0"/>
        </p:nvSpPr>
        <p:spPr bwMode="auto">
          <a:xfrm>
            <a:off x="5959718" y="2631215"/>
            <a:ext cx="5917785" cy="4039050"/>
          </a:xfrm>
          <a:prstGeom prst="rect">
            <a:avLst/>
          </a:prstGeom>
          <a:solidFill>
            <a:srgbClr val="FDB913">
              <a:alpha val="90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AutoShape 2" hidden="0"/>
          <p:cNvSpPr>
            <a:spLocks noChangeArrowheads="1" noChangeAspect="1"/>
          </p:cNvSpPr>
          <p:nvPr isPhoto="0" userDrawn="0"/>
        </p:nvSpPr>
        <p:spPr bwMode="auto">
          <a:xfrm>
            <a:off x="5959716" y="3293424"/>
            <a:ext cx="271153" cy="271153"/>
          </a:xfrm>
          <a:prstGeom prst="rect">
            <a:avLst/>
          </a:prstGeom>
          <a:noFill/>
        </p:spPr>
        <p:txBody>
          <a:bodyPr vert="horz" wrap="square" lIns="81346" tIns="40673" rIns="81346" bIns="40673" numCol="1" anchor="t" anchorCtr="0" compatLnSpc="1">
            <a:prstTxWarp prst="textNoShape"/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9" name="object 35" hidden="0"/>
          <p:cNvSpPr txBox="1"/>
          <p:nvPr isPhoto="0" userDrawn="0"/>
        </p:nvSpPr>
        <p:spPr bwMode="auto">
          <a:xfrm>
            <a:off x="6096000" y="336188"/>
            <a:ext cx="4936761" cy="2201495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">
              <a:spcBef>
                <a:spcPts val="90"/>
              </a:spcBef>
              <a:defRPr/>
            </a:pPr>
            <a:r>
              <a:rPr lang="ru-RU" sz="3550" b="1">
                <a:solidFill>
                  <a:schemeClr val="bg1"/>
                </a:solidFill>
                <a:latin typeface="Etelka Pro Med"/>
                <a:cs typeface="Arial"/>
              </a:rPr>
              <a:t>Портфолио проектов с применением технологии </a:t>
            </a:r>
            <a:endParaRPr/>
          </a:p>
          <a:p>
            <a:pPr marL="11430">
              <a:spcBef>
                <a:spcPts val="90"/>
              </a:spcBef>
              <a:defRPr/>
            </a:pPr>
            <a:r>
              <a:rPr lang="ru-RU" sz="3550" b="1">
                <a:solidFill>
                  <a:schemeClr val="bg1"/>
                </a:solidFill>
                <a:latin typeface="Etelka Pro Med"/>
                <a:cs typeface="Arial"/>
              </a:rPr>
              <a:t>«ГИБКИЙ СЭНДВИЧ» </a:t>
            </a:r>
            <a:endParaRPr/>
          </a:p>
        </p:txBody>
      </p:sp>
      <p:cxnSp>
        <p:nvCxnSpPr>
          <p:cNvPr id="15" name="Прямая соединительная линия 14" hidden="0"/>
          <p:cNvCxnSpPr>
            <a:cxnSpLocks/>
          </p:cNvCxnSpPr>
          <p:nvPr isPhoto="0" userDrawn="0"/>
        </p:nvCxnSpPr>
        <p:spPr bwMode="auto">
          <a:xfrm>
            <a:off x="8486006" y="4329621"/>
            <a:ext cx="0" cy="1026592"/>
          </a:xfrm>
          <a:prstGeom prst="line">
            <a:avLst/>
          </a:prstGeom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 hidden="0"/>
          <p:cNvGrpSpPr/>
          <p:nvPr isPhoto="0" userDrawn="0"/>
        </p:nvGrpSpPr>
        <p:grpSpPr bwMode="auto">
          <a:xfrm>
            <a:off x="6289177" y="5467692"/>
            <a:ext cx="5249814" cy="837723"/>
            <a:chOff x="12877798" y="4713278"/>
            <a:chExt cx="4648199" cy="1256602"/>
          </a:xfrm>
        </p:grpSpPr>
        <p:sp>
          <p:nvSpPr>
            <p:cNvPr id="17" name="object 9" hidden="0"/>
            <p:cNvSpPr txBox="1"/>
            <p:nvPr isPhoto="0" userDrawn="0"/>
          </p:nvSpPr>
          <p:spPr bwMode="auto">
            <a:xfrm>
              <a:off x="12877798" y="4713278"/>
              <a:ext cx="4648199" cy="40652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24426" rIns="0" bIns="0" rtlCol="0">
              <a:spAutoFit/>
            </a:bodyPr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2345">
                <a:spcBef>
                  <a:spcPts val="190"/>
                </a:spcBef>
                <a:defRPr/>
              </a:pPr>
              <a:r>
                <a:rPr lang="ru-RU" sz="1600" spc="17">
                  <a:solidFill>
                    <a:schemeClr val="bg1"/>
                  </a:solidFill>
                  <a:latin typeface="Etelka Medium Pro"/>
                  <a:cs typeface="Arial"/>
                </a:rPr>
                <a:t>ФИНАНСОВЫЕ ГАРАНТИИ</a:t>
              </a:r>
              <a:endParaRPr lang="ru-RU" sz="1600">
                <a:solidFill>
                  <a:schemeClr val="bg1"/>
                </a:solidFill>
                <a:latin typeface="Etelka Medium Pro"/>
                <a:cs typeface="Arial"/>
              </a:endParaRPr>
            </a:p>
          </p:txBody>
        </p:sp>
        <p:sp>
          <p:nvSpPr>
            <p:cNvPr id="18" name="object 10" hidden="0"/>
            <p:cNvSpPr txBox="1"/>
            <p:nvPr isPhoto="0" userDrawn="0"/>
          </p:nvSpPr>
          <p:spPr bwMode="auto">
            <a:xfrm>
              <a:off x="12877799" y="5206317"/>
              <a:ext cx="4629712" cy="7635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6178" rIns="0" bIns="0" rtlCol="0">
              <a:spAutoFit/>
            </a:bodyPr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2980" marR="358171">
                <a:defRPr/>
              </a:pPr>
              <a:r>
                <a:rPr lang="ru-RU" sz="1600" spc="-2">
                  <a:solidFill>
                    <a:schemeClr val="bg1"/>
                  </a:solidFill>
                  <a:latin typeface="Etelka Pro ExtLt"/>
                  <a:cs typeface="Arial"/>
                </a:rPr>
                <a:t>Допуск СРО-С до 10 млрд. руб.</a:t>
              </a:r>
              <a:endParaRPr/>
            </a:p>
            <a:p>
              <a:pPr marL="52980" marR="358171">
                <a:defRPr/>
              </a:pPr>
              <a:r>
                <a:rPr lang="ru-RU" sz="1600" spc="-2">
                  <a:solidFill>
                    <a:schemeClr val="bg1"/>
                  </a:solidFill>
                  <a:latin typeface="Etelka Pro ExtLt"/>
                  <a:cs typeface="Arial"/>
                </a:rPr>
                <a:t>Банковская гарантия до 800 млн. руб.</a:t>
              </a:r>
              <a:endParaRPr/>
            </a:p>
          </p:txBody>
        </p:sp>
      </p:grpSp>
      <p:grpSp>
        <p:nvGrpSpPr>
          <p:cNvPr id="19" name="Группа 18" hidden="0"/>
          <p:cNvGrpSpPr/>
          <p:nvPr isPhoto="0" userDrawn="0"/>
        </p:nvGrpSpPr>
        <p:grpSpPr bwMode="auto">
          <a:xfrm>
            <a:off x="6289177" y="2930196"/>
            <a:ext cx="5249816" cy="837723"/>
            <a:chOff x="12496799" y="6870921"/>
            <a:chExt cx="5638677" cy="1256602"/>
          </a:xfrm>
        </p:grpSpPr>
        <p:sp>
          <p:nvSpPr>
            <p:cNvPr id="20" name="object 10" hidden="0"/>
            <p:cNvSpPr txBox="1"/>
            <p:nvPr isPhoto="0" userDrawn="0"/>
          </p:nvSpPr>
          <p:spPr bwMode="auto">
            <a:xfrm>
              <a:off x="12496799" y="7363960"/>
              <a:ext cx="5638674" cy="7635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6178" rIns="0" bIns="0" rtlCol="0">
              <a:spAutoFit/>
            </a:bodyPr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3298" marR="420666">
                <a:defRPr/>
              </a:pPr>
              <a:r>
                <a:rPr lang="ru-RU" sz="1600" spc="-2">
                  <a:solidFill>
                    <a:schemeClr val="bg1"/>
                  </a:solidFill>
                  <a:latin typeface="Etelka Pro ExtLt"/>
                  <a:cs typeface="Arial"/>
                </a:rPr>
                <a:t>Дата регистрации </a:t>
              </a:r>
              <a:r>
                <a:rPr lang="ru-RU" sz="1600" spc="-10">
                  <a:solidFill>
                    <a:schemeClr val="bg1"/>
                  </a:solidFill>
                  <a:latin typeface="Etelka Pro ExtLt"/>
                  <a:cs typeface="Arial"/>
                </a:rPr>
                <a:t>«28» мая 2010 г. Межрайонная ИФНС России №20 по Московской области</a:t>
              </a:r>
              <a:endParaRPr/>
            </a:p>
          </p:txBody>
        </p:sp>
        <p:sp>
          <p:nvSpPr>
            <p:cNvPr id="21" name="object 9" hidden="0"/>
            <p:cNvSpPr txBox="1"/>
            <p:nvPr isPhoto="0" userDrawn="0"/>
          </p:nvSpPr>
          <p:spPr bwMode="auto">
            <a:xfrm>
              <a:off x="12496799" y="6870921"/>
              <a:ext cx="5638677" cy="40652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24426" rIns="0" bIns="0" rtlCol="0">
              <a:spAutoFit/>
            </a:bodyPr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2345">
                <a:spcBef>
                  <a:spcPts val="190"/>
                </a:spcBef>
                <a:defRPr/>
              </a:pPr>
              <a:r>
                <a:rPr lang="ru-RU" sz="1600" spc="-2">
                  <a:solidFill>
                    <a:schemeClr val="bg1"/>
                  </a:solidFill>
                  <a:latin typeface="Etelka Medium Pro"/>
                  <a:cs typeface="Arial"/>
                </a:rPr>
                <a:t>12</a:t>
              </a:r>
              <a:r>
                <a:rPr lang="ru-RU" sz="1600" spc="-52">
                  <a:solidFill>
                    <a:schemeClr val="bg1"/>
                  </a:solidFill>
                  <a:latin typeface="Etelka Medium Pro"/>
                  <a:cs typeface="Arial"/>
                </a:rPr>
                <a:t> </a:t>
              </a:r>
              <a:r>
                <a:rPr lang="ru-RU" sz="1600" spc="-60">
                  <a:solidFill>
                    <a:schemeClr val="bg1"/>
                  </a:solidFill>
                  <a:latin typeface="Etelka Medium Pro"/>
                  <a:cs typeface="Arial"/>
                </a:rPr>
                <a:t>Л</a:t>
              </a:r>
              <a:r>
                <a:rPr lang="ru-RU" sz="1600" spc="-14">
                  <a:solidFill>
                    <a:schemeClr val="bg1"/>
                  </a:solidFill>
                  <a:latin typeface="Etelka Medium Pro"/>
                  <a:cs typeface="Arial"/>
                </a:rPr>
                <a:t>Е</a:t>
              </a:r>
              <a:r>
                <a:rPr lang="ru-RU" sz="1600" spc="-2">
                  <a:solidFill>
                    <a:schemeClr val="bg1"/>
                  </a:solidFill>
                  <a:latin typeface="Etelka Medium Pro"/>
                  <a:cs typeface="Arial"/>
                </a:rPr>
                <a:t>Т НА РЫНКЕ </a:t>
              </a:r>
              <a:endParaRPr lang="ru-RU" sz="1600">
                <a:solidFill>
                  <a:schemeClr val="bg1"/>
                </a:solidFill>
                <a:latin typeface="Etelka Medium Pro"/>
                <a:cs typeface="Arial"/>
              </a:endParaRPr>
            </a:p>
          </p:txBody>
        </p:sp>
      </p:grpSp>
      <p:pic>
        <p:nvPicPr>
          <p:cNvPr id="25" name="Рисунок 24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266210" y="225186"/>
            <a:ext cx="1347835" cy="306685"/>
          </a:xfrm>
          <a:prstGeom prst="rect">
            <a:avLst/>
          </a:prstGeom>
        </p:spPr>
      </p:pic>
      <p:grpSp>
        <p:nvGrpSpPr>
          <p:cNvPr id="4" name="Группа 3" hidden="0"/>
          <p:cNvGrpSpPr/>
          <p:nvPr isPhoto="0" userDrawn="0"/>
        </p:nvGrpSpPr>
        <p:grpSpPr bwMode="auto">
          <a:xfrm>
            <a:off x="6289177" y="3961303"/>
            <a:ext cx="5228934" cy="1313005"/>
            <a:chOff x="6289177" y="4017790"/>
            <a:chExt cx="5228934" cy="1313005"/>
          </a:xfrm>
        </p:grpSpPr>
        <p:grpSp>
          <p:nvGrpSpPr>
            <p:cNvPr id="2" name="Группа 1" hidden="0"/>
            <p:cNvGrpSpPr/>
            <p:nvPr isPhoto="0" userDrawn="0"/>
          </p:nvGrpSpPr>
          <p:grpSpPr bwMode="auto">
            <a:xfrm>
              <a:off x="6289177" y="4017790"/>
              <a:ext cx="3739004" cy="1206799"/>
              <a:chOff x="7275798" y="4540250"/>
              <a:chExt cx="3768796" cy="1356549"/>
            </a:xfrm>
          </p:grpSpPr>
          <p:sp>
            <p:nvSpPr>
              <p:cNvPr id="11" name="object 9" hidden="0"/>
              <p:cNvSpPr txBox="1"/>
              <p:nvPr isPhoto="0" userDrawn="0"/>
            </p:nvSpPr>
            <p:spPr bwMode="auto">
              <a:xfrm>
                <a:off x="7275798" y="4540250"/>
                <a:ext cx="3768796" cy="3354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24426" rIns="0" bIns="0" rtlCol="0">
                <a:spAutoFit/>
              </a:bodyPr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2345">
                  <a:spcBef>
                    <a:spcPts val="190"/>
                  </a:spcBef>
                  <a:defRPr/>
                </a:pPr>
                <a:r>
                  <a:rPr lang="ru-RU" sz="1800" spc="17">
                    <a:solidFill>
                      <a:schemeClr val="bg1"/>
                    </a:solidFill>
                    <a:latin typeface="Etelka Medium Pro"/>
                    <a:cs typeface="Arial"/>
                  </a:rPr>
                  <a:t>НАДЕЖНЫЙ БИЗНЕС-ПАРТНЕР</a:t>
                </a:r>
                <a:endParaRPr lang="ru-RU" sz="1800">
                  <a:solidFill>
                    <a:schemeClr val="bg1"/>
                  </a:solidFill>
                  <a:latin typeface="Etelka Medium Pro"/>
                  <a:cs typeface="Arial"/>
                </a:endParaRPr>
              </a:p>
            </p:txBody>
          </p:sp>
          <p:sp>
            <p:nvSpPr>
              <p:cNvPr id="12" name="object 10" hidden="0"/>
              <p:cNvSpPr txBox="1"/>
              <p:nvPr isPhoto="0" userDrawn="0"/>
            </p:nvSpPr>
            <p:spPr bwMode="auto">
              <a:xfrm>
                <a:off x="7275799" y="4909726"/>
                <a:ext cx="3697521" cy="987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16178" rIns="0" bIns="0" rtlCol="0">
                <a:spAutoFit/>
              </a:bodyPr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2980" marR="358171">
                  <a:defRPr/>
                </a:pPr>
                <a:r>
                  <a:rPr lang="ru-RU" sz="1400" spc="-2">
                    <a:solidFill>
                      <a:schemeClr val="bg1"/>
                    </a:solidFill>
                    <a:latin typeface="Etelka Pro ExtLt"/>
                    <a:cs typeface="Arial"/>
                  </a:rPr>
                  <a:t>Компания ЭВРИАЛ два года подряд побеждает в номинации лучшее малое предприятие в сфере строительства</a:t>
                </a:r>
                <a:endParaRPr/>
              </a:p>
              <a:p>
                <a:pPr marL="52980" marR="358171">
                  <a:defRPr/>
                </a:pPr>
                <a:r>
                  <a:rPr lang="ru-RU" sz="1400" spc="-2">
                    <a:solidFill>
                      <a:schemeClr val="bg1"/>
                    </a:solidFill>
                    <a:latin typeface="Etelka Pro ExtLt"/>
                    <a:cs typeface="Arial"/>
                  </a:rPr>
                  <a:t>г. Москвы</a:t>
                </a:r>
                <a:endParaRPr/>
              </a:p>
            </p:txBody>
          </p:sp>
        </p:grpSp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10597094" y="4409779"/>
              <a:ext cx="921017" cy="9210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9958986" y="4409779"/>
              <a:ext cx="921017" cy="921016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 hidden="0"/>
          <p:cNvGrpSpPr/>
          <p:nvPr isPhoto="0" userDrawn="0"/>
        </p:nvGrpSpPr>
        <p:grpSpPr bwMode="auto">
          <a:xfrm>
            <a:off x="0" y="920835"/>
            <a:ext cx="12192000" cy="5937123"/>
            <a:chOff x="-1956" y="-1818"/>
            <a:chExt cx="13708800" cy="7711202"/>
          </a:xfrm>
        </p:grpSpPr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2"/>
            <a:srcRect l="1943" t="12658" r="0" b="5727"/>
            <a:stretch/>
          </p:blipFill>
          <p:spPr bwMode="auto">
            <a:xfrm flipH="1">
              <a:off x="-1956" y="3853784"/>
              <a:ext cx="6853607" cy="3855600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3"/>
            <a:srcRect l="0" t="7469" r="1400" b="6069"/>
            <a:stretch/>
          </p:blipFill>
          <p:spPr bwMode="auto">
            <a:xfrm>
              <a:off x="6851651" y="3853782"/>
              <a:ext cx="6851651" cy="3855600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6222" r="0" b="6221"/>
            <a:stretch/>
          </p:blipFill>
          <p:spPr bwMode="auto">
            <a:xfrm>
              <a:off x="-1955" y="-1818"/>
              <a:ext cx="6853606" cy="3855600"/>
            </a:xfrm>
            <a:prstGeom prst="rect">
              <a:avLst/>
            </a:prstGeom>
          </p:spPr>
        </p:pic>
        <p:pic>
          <p:nvPicPr>
            <p:cNvPr id="27" name="Рисунок 26" hidden="0"/>
            <p:cNvPicPr>
              <a:picLocks noChangeAspect="1"/>
            </p:cNvPicPr>
            <p:nvPr isPhoto="0" userDrawn="0"/>
          </p:nvPicPr>
          <p:blipFill>
            <a:blip r:embed="rId5"/>
            <a:srcRect l="0" t="6111" r="0" b="6111"/>
            <a:stretch/>
          </p:blipFill>
          <p:spPr bwMode="auto">
            <a:xfrm>
              <a:off x="6851651" y="-1818"/>
              <a:ext cx="6851651" cy="3855600"/>
            </a:xfrm>
            <a:prstGeom prst="rect">
              <a:avLst/>
            </a:prstGeom>
          </p:spPr>
        </p:pic>
        <p:pic>
          <p:nvPicPr>
            <p:cNvPr id="18" name="Рисунок 17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-1956" y="1901108"/>
              <a:ext cx="13706844" cy="1952674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0" y="5756226"/>
              <a:ext cx="13706844" cy="1952674"/>
            </a:xfrm>
            <a:prstGeom prst="rect">
              <a:avLst/>
            </a:prstGeom>
          </p:spPr>
        </p:pic>
        <p:sp>
          <p:nvSpPr>
            <p:cNvPr id="41" name="TextBox 40" hidden="0"/>
            <p:cNvSpPr txBox="1"/>
            <p:nvPr isPhoto="0" userDrawn="0"/>
          </p:nvSpPr>
          <p:spPr bwMode="auto">
            <a:xfrm>
              <a:off x="1364478" y="3092451"/>
              <a:ext cx="5297466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Ангар для спецтехники, а/п «Хибины» 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(монтаж «Гибкого сэндвича»)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2128044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Ангар для спецтехники, а/п «Хибины»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1 607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3" name="TextBox 42" hidden="0"/>
            <p:cNvSpPr txBox="1"/>
            <p:nvPr isPhoto="0" userDrawn="0"/>
          </p:nvSpPr>
          <p:spPr bwMode="auto">
            <a:xfrm>
              <a:off x="9068129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Ангар для спецтехники, а/п «Хибины» 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1 607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4" name="TextBox 43" hidden="0"/>
            <p:cNvSpPr txBox="1"/>
            <p:nvPr isPhoto="0" userDrawn="0"/>
          </p:nvSpPr>
          <p:spPr bwMode="auto">
            <a:xfrm>
              <a:off x="9068129" y="3092451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Ангар для спецтехники, а/п «Хибины»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1 607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</p:grpSp>
      <p:sp>
        <p:nvSpPr>
          <p:cNvPr id="17" name="object 35" hidden="0"/>
          <p:cNvSpPr txBox="1"/>
          <p:nvPr isPhoto="0" userDrawn="0"/>
        </p:nvSpPr>
        <p:spPr bwMode="auto">
          <a:xfrm>
            <a:off x="914614" y="24295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>
                <a:solidFill>
                  <a:srgbClr val="042B40"/>
                </a:solidFill>
                <a:latin typeface="Etelka Pro Med"/>
                <a:cs typeface="Arial"/>
              </a:rPr>
              <a:t>АНГАР ДЛЯ СПЕЦТЕХНИКИ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 flipH="1">
            <a:off x="667584" y="246116"/>
            <a:ext cx="47688" cy="37442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pic>
        <p:nvPicPr>
          <p:cNvPr id="22" name="Рисунок 2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570025" y="279988"/>
            <a:ext cx="1347835" cy="306685"/>
          </a:xfrm>
          <a:prstGeom prst="rect">
            <a:avLst/>
          </a:prstGeom>
        </p:spPr>
      </p:pic>
      <p:pic>
        <p:nvPicPr>
          <p:cNvPr id="30" name="Рисунок 29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6143" y="980904"/>
            <a:ext cx="1015247" cy="717426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980904"/>
            <a:ext cx="1015247" cy="71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 hidden="0"/>
          <p:cNvGrpSpPr/>
          <p:nvPr isPhoto="0" userDrawn="0"/>
        </p:nvGrpSpPr>
        <p:grpSpPr bwMode="auto">
          <a:xfrm>
            <a:off x="0" y="920835"/>
            <a:ext cx="12192000" cy="5937123"/>
            <a:chOff x="-1956" y="-1818"/>
            <a:chExt cx="13708800" cy="7711202"/>
          </a:xfrm>
        </p:grpSpPr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2"/>
            <a:srcRect l="0" t="6321" r="0" b="6320"/>
            <a:stretch/>
          </p:blipFill>
          <p:spPr bwMode="auto">
            <a:xfrm>
              <a:off x="-1955" y="3853783"/>
              <a:ext cx="6853606" cy="3855601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3"/>
            <a:srcRect l="0" t="6308" r="0" b="6307"/>
            <a:stretch/>
          </p:blipFill>
          <p:spPr bwMode="auto">
            <a:xfrm>
              <a:off x="6851651" y="3853782"/>
              <a:ext cx="6851651" cy="3855600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6168" r="0" b="6168"/>
            <a:stretch/>
          </p:blipFill>
          <p:spPr bwMode="auto">
            <a:xfrm>
              <a:off x="-1955" y="-1818"/>
              <a:ext cx="6853606" cy="3855600"/>
            </a:xfrm>
            <a:prstGeom prst="rect">
              <a:avLst/>
            </a:prstGeom>
          </p:spPr>
        </p:pic>
        <p:pic>
          <p:nvPicPr>
            <p:cNvPr id="27" name="Рисунок 26" hidden="0"/>
            <p:cNvPicPr>
              <a:picLocks noChangeAspect="1"/>
            </p:cNvPicPr>
            <p:nvPr isPhoto="0" userDrawn="0"/>
          </p:nvPicPr>
          <p:blipFill>
            <a:blip r:embed="rId5"/>
            <a:srcRect l="0" t="25642" r="0" b="25641"/>
            <a:stretch/>
          </p:blipFill>
          <p:spPr bwMode="auto">
            <a:xfrm>
              <a:off x="6851651" y="-1818"/>
              <a:ext cx="6851651" cy="3855600"/>
            </a:xfrm>
            <a:prstGeom prst="rect">
              <a:avLst/>
            </a:prstGeom>
          </p:spPr>
        </p:pic>
        <p:pic>
          <p:nvPicPr>
            <p:cNvPr id="18" name="Рисунок 17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-1956" y="1901108"/>
              <a:ext cx="13706844" cy="1952674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0" y="5756226"/>
              <a:ext cx="13706844" cy="1952674"/>
            </a:xfrm>
            <a:prstGeom prst="rect">
              <a:avLst/>
            </a:prstGeom>
          </p:spPr>
        </p:pic>
        <p:sp>
          <p:nvSpPr>
            <p:cNvPr id="41" name="TextBox 40" hidden="0"/>
            <p:cNvSpPr txBox="1"/>
            <p:nvPr isPhoto="0" userDrawn="0"/>
          </p:nvSpPr>
          <p:spPr bwMode="auto">
            <a:xfrm>
              <a:off x="1364478" y="3092451"/>
              <a:ext cx="5297466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Многофункциональный спортивный центр AIR-Arena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3 225,6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2128044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Спортивный центр AIR-Arena 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3 225,6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3" name="TextBox 42" hidden="0"/>
            <p:cNvSpPr txBox="1"/>
            <p:nvPr isPhoto="0" userDrawn="0"/>
          </p:nvSpPr>
          <p:spPr bwMode="auto">
            <a:xfrm>
              <a:off x="7549120" y="6759383"/>
              <a:ext cx="6052909" cy="8664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Круглогодичная ледовая арена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2 646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4" name="TextBox 43" hidden="0"/>
            <p:cNvSpPr txBox="1"/>
            <p:nvPr isPhoto="0" userDrawn="0"/>
          </p:nvSpPr>
          <p:spPr bwMode="auto">
            <a:xfrm>
              <a:off x="9068129" y="3092451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Круглогодичная ледовая арена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Площадь: 2 646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</p:grpSp>
      <p:sp>
        <p:nvSpPr>
          <p:cNvPr id="17" name="object 35" hidden="0"/>
          <p:cNvSpPr txBox="1"/>
          <p:nvPr isPhoto="0" userDrawn="0"/>
        </p:nvSpPr>
        <p:spPr bwMode="auto">
          <a:xfrm>
            <a:off x="914614" y="24295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>
                <a:solidFill>
                  <a:srgbClr val="042B40"/>
                </a:solidFill>
                <a:latin typeface="Etelka Pro Med"/>
                <a:cs typeface="Arial"/>
              </a:rPr>
              <a:t>СПОРТИВНЫЕ СООРУЖЕНИЯ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 flipH="1">
            <a:off x="667584" y="246116"/>
            <a:ext cx="47688" cy="37442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pic>
        <p:nvPicPr>
          <p:cNvPr id="22" name="Рисунок 2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570025" y="279988"/>
            <a:ext cx="1347835" cy="306685"/>
          </a:xfrm>
          <a:prstGeom prst="rect">
            <a:avLst/>
          </a:prstGeom>
        </p:spPr>
      </p:pic>
      <p:pic>
        <p:nvPicPr>
          <p:cNvPr id="30" name="Рисунок 29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6143" y="980904"/>
            <a:ext cx="1015247" cy="717426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980904"/>
            <a:ext cx="1015247" cy="717426"/>
          </a:xfrm>
          <a:prstGeom prst="rect">
            <a:avLst/>
          </a:prstGeom>
        </p:spPr>
      </p:pic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0627" y="3929749"/>
            <a:ext cx="1015247" cy="717426"/>
          </a:xfrm>
          <a:prstGeom prst="rect">
            <a:avLst/>
          </a:prstGeom>
        </p:spPr>
      </p:pic>
      <p:pic>
        <p:nvPicPr>
          <p:cNvPr id="23" name="Рисунок 22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27598" y="3929749"/>
            <a:ext cx="1015247" cy="71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 hidden="0"/>
          <p:cNvGrpSpPr/>
          <p:nvPr isPhoto="0" userDrawn="0"/>
        </p:nvGrpSpPr>
        <p:grpSpPr bwMode="auto">
          <a:xfrm>
            <a:off x="0" y="920835"/>
            <a:ext cx="12192000" cy="5937125"/>
            <a:chOff x="-1956" y="-1818"/>
            <a:chExt cx="13708800" cy="7711204"/>
          </a:xfrm>
        </p:grpSpPr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2"/>
            <a:srcRect l="0" t="13935" r="0" b="13935"/>
            <a:stretch/>
          </p:blipFill>
          <p:spPr bwMode="auto">
            <a:xfrm>
              <a:off x="-1955" y="3853784"/>
              <a:ext cx="6853606" cy="3855602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3"/>
            <a:srcRect l="0" t="6073" r="0" b="6073"/>
            <a:stretch/>
          </p:blipFill>
          <p:spPr bwMode="auto">
            <a:xfrm>
              <a:off x="6851651" y="3853782"/>
              <a:ext cx="6851651" cy="3855600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6222" r="0" b="6221"/>
            <a:stretch/>
          </p:blipFill>
          <p:spPr bwMode="auto">
            <a:xfrm>
              <a:off x="-1955" y="-1818"/>
              <a:ext cx="6853606" cy="3855600"/>
            </a:xfrm>
            <a:prstGeom prst="rect">
              <a:avLst/>
            </a:prstGeom>
          </p:spPr>
        </p:pic>
        <p:pic>
          <p:nvPicPr>
            <p:cNvPr id="27" name="Рисунок 26" hidden="0"/>
            <p:cNvPicPr>
              <a:picLocks noChangeAspect="1"/>
            </p:cNvPicPr>
            <p:nvPr isPhoto="0" userDrawn="0"/>
          </p:nvPicPr>
          <p:blipFill>
            <a:blip r:embed="rId5"/>
            <a:srcRect l="0" t="6100" r="0" b="6099"/>
            <a:stretch/>
          </p:blipFill>
          <p:spPr bwMode="auto">
            <a:xfrm>
              <a:off x="6851651" y="-1818"/>
              <a:ext cx="6851651" cy="3855600"/>
            </a:xfrm>
            <a:prstGeom prst="rect">
              <a:avLst/>
            </a:prstGeom>
          </p:spPr>
        </p:pic>
        <p:pic>
          <p:nvPicPr>
            <p:cNvPr id="18" name="Рисунок 17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-1956" y="1901108"/>
              <a:ext cx="13706844" cy="1952674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0" y="5756226"/>
              <a:ext cx="13706844" cy="1952674"/>
            </a:xfrm>
            <a:prstGeom prst="rect">
              <a:avLst/>
            </a:prstGeom>
          </p:spPr>
        </p:pic>
        <p:sp>
          <p:nvSpPr>
            <p:cNvPr id="41" name="TextBox 40" hidden="0"/>
            <p:cNvSpPr txBox="1"/>
            <p:nvPr isPhoto="0" userDrawn="0"/>
          </p:nvSpPr>
          <p:spPr bwMode="auto">
            <a:xfrm>
              <a:off x="1364478" y="3092451"/>
              <a:ext cx="5297466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Два здания склада «АРКТИК СПГ2»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зданий: 6 358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2128044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Учебный центр для проекта «Арктик СПГ2»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400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3" name="TextBox 42" hidden="0"/>
            <p:cNvSpPr txBox="1"/>
            <p:nvPr isPhoto="0" userDrawn="0"/>
          </p:nvSpPr>
          <p:spPr bwMode="auto">
            <a:xfrm>
              <a:off x="9068129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Укрытие склада этана «АРКТИК СПГ2»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245,8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4" name="TextBox 43" hidden="0"/>
            <p:cNvSpPr txBox="1"/>
            <p:nvPr isPhoto="0" userDrawn="0"/>
          </p:nvSpPr>
          <p:spPr bwMode="auto">
            <a:xfrm>
              <a:off x="7767441" y="3092451"/>
              <a:ext cx="5834588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Два центральных материальных склада АГД «Даймондс»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зданий: 1 584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</p:grpSp>
      <p:sp>
        <p:nvSpPr>
          <p:cNvPr id="17" name="object 35" hidden="0"/>
          <p:cNvSpPr txBox="1"/>
          <p:nvPr isPhoto="0" userDrawn="0"/>
        </p:nvSpPr>
        <p:spPr bwMode="auto">
          <a:xfrm>
            <a:off x="914614" y="24295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>
                <a:solidFill>
                  <a:srgbClr val="042B40"/>
                </a:solidFill>
                <a:latin typeface="Etelka Pro Med"/>
                <a:cs typeface="Arial"/>
              </a:rPr>
              <a:t>СКЛАДСКИЕ И АДМИНИСТРАТИВНЫЕ ЗДАНИЯ 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 flipH="1">
            <a:off x="667584" y="246116"/>
            <a:ext cx="47688" cy="37442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pic>
        <p:nvPicPr>
          <p:cNvPr id="22" name="Рисунок 2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570025" y="279988"/>
            <a:ext cx="1347835" cy="306685"/>
          </a:xfrm>
          <a:prstGeom prst="rect">
            <a:avLst/>
          </a:prstGeom>
        </p:spPr>
      </p:pic>
      <p:pic>
        <p:nvPicPr>
          <p:cNvPr id="30" name="Рисунок 29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6143" y="980904"/>
            <a:ext cx="1015247" cy="717426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980904"/>
            <a:ext cx="1015247" cy="717426"/>
          </a:xfrm>
          <a:prstGeom prst="rect">
            <a:avLst/>
          </a:prstGeom>
        </p:spPr>
      </p:pic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0627" y="3929749"/>
            <a:ext cx="1015247" cy="717426"/>
          </a:xfrm>
          <a:prstGeom prst="rect">
            <a:avLst/>
          </a:prstGeom>
        </p:spPr>
      </p:pic>
      <p:pic>
        <p:nvPicPr>
          <p:cNvPr id="23" name="Рисунок 22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27598" y="3929749"/>
            <a:ext cx="1015247" cy="71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 hidden="0"/>
          <p:cNvGrpSpPr/>
          <p:nvPr isPhoto="0" userDrawn="0"/>
        </p:nvGrpSpPr>
        <p:grpSpPr bwMode="auto">
          <a:xfrm>
            <a:off x="0" y="920835"/>
            <a:ext cx="12192000" cy="5937127"/>
            <a:chOff x="-1956" y="-1818"/>
            <a:chExt cx="13708800" cy="7711206"/>
          </a:xfrm>
        </p:grpSpPr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2"/>
            <a:srcRect l="0" t="6168" r="0" b="6168"/>
            <a:stretch/>
          </p:blipFill>
          <p:spPr bwMode="auto">
            <a:xfrm>
              <a:off x="-1955" y="3853785"/>
              <a:ext cx="6853606" cy="385560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3"/>
            <a:srcRect l="0" t="6210" r="0" b="6209"/>
            <a:stretch/>
          </p:blipFill>
          <p:spPr bwMode="auto">
            <a:xfrm>
              <a:off x="6851651" y="3853782"/>
              <a:ext cx="6851651" cy="3855600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6168" r="0" b="6168"/>
            <a:stretch/>
          </p:blipFill>
          <p:spPr bwMode="auto">
            <a:xfrm>
              <a:off x="-1955" y="-1818"/>
              <a:ext cx="6853606" cy="3855600"/>
            </a:xfrm>
            <a:prstGeom prst="rect">
              <a:avLst/>
            </a:prstGeom>
          </p:spPr>
        </p:pic>
        <p:pic>
          <p:nvPicPr>
            <p:cNvPr id="27" name="Рисунок 26" hidden="0"/>
            <p:cNvPicPr>
              <a:picLocks noChangeAspect="1"/>
            </p:cNvPicPr>
            <p:nvPr isPhoto="0" userDrawn="0"/>
          </p:nvPicPr>
          <p:blipFill>
            <a:blip r:embed="rId5"/>
            <a:srcRect l="-52" t="2333" r="52" b="9977"/>
            <a:stretch/>
          </p:blipFill>
          <p:spPr bwMode="auto">
            <a:xfrm>
              <a:off x="6851651" y="-1818"/>
              <a:ext cx="6851651" cy="3855600"/>
            </a:xfrm>
            <a:prstGeom prst="rect">
              <a:avLst/>
            </a:prstGeom>
          </p:spPr>
        </p:pic>
        <p:pic>
          <p:nvPicPr>
            <p:cNvPr id="18" name="Рисунок 17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-1956" y="1901108"/>
              <a:ext cx="13706844" cy="1952674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0" y="5756226"/>
              <a:ext cx="13706844" cy="1952674"/>
            </a:xfrm>
            <a:prstGeom prst="rect">
              <a:avLst/>
            </a:prstGeom>
          </p:spPr>
        </p:pic>
        <p:sp>
          <p:nvSpPr>
            <p:cNvPr id="41" name="TextBox 40" hidden="0"/>
            <p:cNvSpPr txBox="1"/>
            <p:nvPr isPhoto="0" userDrawn="0"/>
          </p:nvSpPr>
          <p:spPr bwMode="auto">
            <a:xfrm>
              <a:off x="1364478" y="3092451"/>
              <a:ext cx="5297466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Цех ОГЗ, Амурский газохимический комплекс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2 200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2128044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Цех ОГЗ, Амурский газохимический комплекс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2 200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3" name="TextBox 42" hidden="0"/>
            <p:cNvSpPr txBox="1"/>
            <p:nvPr isPhoto="0" userDrawn="0"/>
          </p:nvSpPr>
          <p:spPr bwMode="auto">
            <a:xfrm>
              <a:off x="7767441" y="6948050"/>
              <a:ext cx="5834588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 Цех ОГЗ , Амурский газохимический комплекс 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2 200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4" name="TextBox 43" hidden="0"/>
            <p:cNvSpPr txBox="1"/>
            <p:nvPr isPhoto="0" userDrawn="0"/>
          </p:nvSpPr>
          <p:spPr bwMode="auto">
            <a:xfrm>
              <a:off x="7767441" y="3092451"/>
              <a:ext cx="5834588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Каркасно-тентовое укрытие, п. Елино, МО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450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</p:grpSp>
      <p:sp>
        <p:nvSpPr>
          <p:cNvPr id="17" name="object 35" hidden="0"/>
          <p:cNvSpPr txBox="1"/>
          <p:nvPr isPhoto="0" userDrawn="0"/>
        </p:nvSpPr>
        <p:spPr bwMode="auto">
          <a:xfrm>
            <a:off x="914614" y="24295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>
                <a:solidFill>
                  <a:srgbClr val="042B40"/>
                </a:solidFill>
                <a:latin typeface="Etelka Pro Med"/>
                <a:cs typeface="Arial"/>
              </a:rPr>
              <a:t>СКЛАДСКИЕ И АДМИНИСТРАТИВНЫЕ ЗДАНИЯ 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 flipH="1">
            <a:off x="667584" y="246116"/>
            <a:ext cx="47688" cy="37442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pic>
        <p:nvPicPr>
          <p:cNvPr id="22" name="Рисунок 2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570025" y="279988"/>
            <a:ext cx="1347835" cy="306685"/>
          </a:xfrm>
          <a:prstGeom prst="rect">
            <a:avLst/>
          </a:prstGeom>
        </p:spPr>
      </p:pic>
      <p:pic>
        <p:nvPicPr>
          <p:cNvPr id="30" name="Рисунок 29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6143" y="980904"/>
            <a:ext cx="1015247" cy="717426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980904"/>
            <a:ext cx="1015247" cy="717426"/>
          </a:xfrm>
          <a:prstGeom prst="rect">
            <a:avLst/>
          </a:prstGeom>
        </p:spPr>
      </p:pic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0627" y="3929749"/>
            <a:ext cx="1015247" cy="717426"/>
          </a:xfrm>
          <a:prstGeom prst="rect">
            <a:avLst/>
          </a:prstGeom>
        </p:spPr>
      </p:pic>
      <p:pic>
        <p:nvPicPr>
          <p:cNvPr id="23" name="Рисунок 22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27598" y="3929749"/>
            <a:ext cx="1015247" cy="71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 hidden="0"/>
          <p:cNvGrpSpPr/>
          <p:nvPr isPhoto="0" userDrawn="0"/>
        </p:nvGrpSpPr>
        <p:grpSpPr bwMode="auto">
          <a:xfrm>
            <a:off x="0" y="920835"/>
            <a:ext cx="12192000" cy="5937123"/>
            <a:chOff x="-1956" y="-1818"/>
            <a:chExt cx="13708800" cy="7711202"/>
          </a:xfrm>
        </p:grpSpPr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2"/>
            <a:srcRect l="0" t="5725" r="0" b="5724"/>
            <a:stretch/>
          </p:blipFill>
          <p:spPr bwMode="auto">
            <a:xfrm>
              <a:off x="-1955" y="3853783"/>
              <a:ext cx="6853606" cy="3855601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3"/>
            <a:srcRect l="0" t="6772" r="1125" b="5647"/>
            <a:stretch/>
          </p:blipFill>
          <p:spPr bwMode="auto">
            <a:xfrm>
              <a:off x="6851651" y="3853782"/>
              <a:ext cx="6851651" cy="3855600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8670" r="0" b="8670"/>
            <a:stretch/>
          </p:blipFill>
          <p:spPr bwMode="auto">
            <a:xfrm>
              <a:off x="-1955" y="-1818"/>
              <a:ext cx="6853606" cy="3855600"/>
            </a:xfrm>
            <a:prstGeom prst="rect">
              <a:avLst/>
            </a:prstGeom>
          </p:spPr>
        </p:pic>
        <p:pic>
          <p:nvPicPr>
            <p:cNvPr id="27" name="Рисунок 26" hidden="0"/>
            <p:cNvPicPr>
              <a:picLocks noChangeAspect="1"/>
            </p:cNvPicPr>
            <p:nvPr isPhoto="0" userDrawn="0"/>
          </p:nvPicPr>
          <p:blipFill>
            <a:blip r:embed="rId5"/>
            <a:srcRect l="0" t="8700" r="0" b="8700"/>
            <a:stretch/>
          </p:blipFill>
          <p:spPr bwMode="auto">
            <a:xfrm>
              <a:off x="6851651" y="-1818"/>
              <a:ext cx="6851651" cy="3855600"/>
            </a:xfrm>
            <a:prstGeom prst="rect">
              <a:avLst/>
            </a:prstGeom>
          </p:spPr>
        </p:pic>
        <p:pic>
          <p:nvPicPr>
            <p:cNvPr id="18" name="Рисунок 17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-1956" y="1901108"/>
              <a:ext cx="13706844" cy="1952674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6"/>
            <a:srcRect l="1666" t="65545" r="0" b="0"/>
            <a:stretch/>
          </p:blipFill>
          <p:spPr bwMode="auto">
            <a:xfrm>
              <a:off x="0" y="5756226"/>
              <a:ext cx="13706844" cy="1952674"/>
            </a:xfrm>
            <a:prstGeom prst="rect">
              <a:avLst/>
            </a:prstGeom>
          </p:spPr>
        </p:pic>
        <p:sp>
          <p:nvSpPr>
            <p:cNvPr id="41" name="TextBox 40" hidden="0"/>
            <p:cNvSpPr txBox="1"/>
            <p:nvPr isPhoto="0" userDrawn="0"/>
          </p:nvSpPr>
          <p:spPr bwMode="auto">
            <a:xfrm>
              <a:off x="2128044" y="3092451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Авиационный ангар в Симферополе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6 178,92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  <p:sp>
          <p:nvSpPr>
            <p:cNvPr id="42" name="TextBox 41" hidden="0"/>
            <p:cNvSpPr txBox="1"/>
            <p:nvPr isPhoto="0" userDrawn="0"/>
          </p:nvSpPr>
          <p:spPr bwMode="auto">
            <a:xfrm>
              <a:off x="2128044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Авиационный ангар в Симферополе 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6 178,92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3" name="TextBox 42" hidden="0"/>
            <p:cNvSpPr txBox="1"/>
            <p:nvPr isPhoto="0" userDrawn="0"/>
          </p:nvSpPr>
          <p:spPr bwMode="auto">
            <a:xfrm>
              <a:off x="9068129" y="6948050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Авиационный ангар, с. Игнатово (вид внутри)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984,80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 lang="ru-RU" sz="1250">
                <a:solidFill>
                  <a:schemeClr val="bg1"/>
                </a:solidFill>
              </a:endParaRPr>
            </a:p>
          </p:txBody>
        </p:sp>
        <p:sp>
          <p:nvSpPr>
            <p:cNvPr id="44" name="TextBox 43" hidden="0"/>
            <p:cNvSpPr txBox="1"/>
            <p:nvPr isPhoto="0" userDrawn="0"/>
          </p:nvSpPr>
          <p:spPr bwMode="auto">
            <a:xfrm>
              <a:off x="9068129" y="3092451"/>
              <a:ext cx="4533900" cy="6176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>
                  <a:solidFill>
                    <a:srgbClr val="052D43"/>
                  </a:solidFill>
                  <a:latin typeface="Etelka Pro Light"/>
                </a:defRPr>
              </a:lvl1pPr>
            </a:lstStyle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Авиационный ангар, с. Игнатово</a:t>
              </a:r>
              <a:endParaRPr/>
            </a:p>
            <a:p>
              <a:pPr algn="r">
                <a:defRPr/>
              </a:pPr>
              <a:r>
                <a:rPr lang="ru-RU" sz="1250">
                  <a:solidFill>
                    <a:schemeClr val="bg1"/>
                  </a:solidFill>
                </a:rPr>
                <a:t>Общая площадь здания: 984,80 м</a:t>
              </a:r>
              <a:r>
                <a:rPr lang="ru-RU" sz="1250" baseline="30000">
                  <a:solidFill>
                    <a:schemeClr val="bg1"/>
                  </a:solidFill>
                </a:rPr>
                <a:t>2</a:t>
              </a:r>
              <a:endParaRPr/>
            </a:p>
          </p:txBody>
        </p:sp>
      </p:grpSp>
      <p:sp>
        <p:nvSpPr>
          <p:cNvPr id="17" name="object 35" hidden="0"/>
          <p:cNvSpPr txBox="1"/>
          <p:nvPr isPhoto="0" userDrawn="0"/>
        </p:nvSpPr>
        <p:spPr bwMode="auto">
          <a:xfrm>
            <a:off x="914614" y="242952"/>
            <a:ext cx="8299646" cy="380740"/>
          </a:xfrm>
          <a:prstGeom prst="rect">
            <a:avLst/>
          </a:prstGeom>
        </p:spPr>
        <p:txBody>
          <a:bodyPr vert="horz" wrap="square" lIns="0" tIns="11298" rIns="0" bIns="0" rtlCol="0">
            <a:spAutoFit/>
          </a:bodyPr>
          <a:lstStyle/>
          <a:p>
            <a:pPr marL="11430">
              <a:spcBef>
                <a:spcPts val="90"/>
              </a:spcBef>
              <a:defRPr/>
            </a:pPr>
            <a:r>
              <a:rPr lang="ru-RU" sz="2400" b="1">
                <a:solidFill>
                  <a:srgbClr val="042B40"/>
                </a:solidFill>
                <a:latin typeface="Etelka Pro Med"/>
                <a:cs typeface="Arial"/>
              </a:rPr>
              <a:t>АВИАЦИОННЫЕ АНГАРЫ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 flipH="1">
            <a:off x="667584" y="246116"/>
            <a:ext cx="47688" cy="374426"/>
          </a:xfrm>
          <a:prstGeom prst="rect">
            <a:avLst/>
          </a:prstGeom>
          <a:solidFill>
            <a:srgbClr val="FDB91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just">
              <a:defRPr/>
            </a:pPr>
            <a:endParaRPr lang="ru-RU"/>
          </a:p>
        </p:txBody>
      </p:sp>
      <p:pic>
        <p:nvPicPr>
          <p:cNvPr id="22" name="Рисунок 2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0570025" y="279988"/>
            <a:ext cx="1347835" cy="306685"/>
          </a:xfrm>
          <a:prstGeom prst="rect">
            <a:avLst/>
          </a:prstGeom>
        </p:spPr>
      </p:pic>
      <p:pic>
        <p:nvPicPr>
          <p:cNvPr id="30" name="Рисунок 29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6143" y="980904"/>
            <a:ext cx="1015247" cy="717426"/>
          </a:xfrm>
          <a:prstGeom prst="rect">
            <a:avLst/>
          </a:prstGeom>
        </p:spPr>
      </p:pic>
      <p:pic>
        <p:nvPicPr>
          <p:cNvPr id="31" name="Рисунок 3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980904"/>
            <a:ext cx="1015247" cy="717426"/>
          </a:xfrm>
          <a:prstGeom prst="rect">
            <a:avLst/>
          </a:prstGeom>
        </p:spPr>
      </p:pic>
      <p:pic>
        <p:nvPicPr>
          <p:cNvPr id="32" name="Рисунок 31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233114" y="3914355"/>
            <a:ext cx="1015247" cy="717426"/>
          </a:xfrm>
          <a:prstGeom prst="rect">
            <a:avLst/>
          </a:prstGeom>
        </p:spPr>
      </p:pic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60627" y="3929749"/>
            <a:ext cx="1015247" cy="71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 hidden="0"/>
          <p:cNvSpPr/>
          <p:nvPr isPhoto="0" userDrawn="0"/>
        </p:nvSpPr>
        <p:spPr bwMode="auto">
          <a:xfrm>
            <a:off x="0" y="-8989"/>
            <a:ext cx="4779854" cy="6866853"/>
          </a:xfrm>
          <a:prstGeom prst="rect">
            <a:avLst/>
          </a:prstGeom>
          <a:solidFill>
            <a:srgbClr val="F0AC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200"/>
          </a:p>
        </p:txBody>
      </p:sp>
      <p:grpSp>
        <p:nvGrpSpPr>
          <p:cNvPr id="11" name="Группа 10" hidden="0"/>
          <p:cNvGrpSpPr/>
          <p:nvPr isPhoto="0" userDrawn="0"/>
        </p:nvGrpSpPr>
        <p:grpSpPr bwMode="auto">
          <a:xfrm>
            <a:off x="5347260" y="514105"/>
            <a:ext cx="6235347" cy="5918799"/>
            <a:chOff x="5486276" y="690958"/>
            <a:chExt cx="6623968" cy="6287691"/>
          </a:xfrm>
        </p:grpSpPr>
        <p:pic>
          <p:nvPicPr>
            <p:cNvPr id="4" name="Рисунок 3" hidden="0"/>
            <p:cNvPicPr>
              <a:picLocks noChangeAspect="1"/>
            </p:cNvPicPr>
            <p:nvPr isPhoto="0" userDrawn="0"/>
          </p:nvPicPr>
          <p:blipFill>
            <a:blip r:embed="rId2"/>
            <a:srcRect l="27562" t="0" r="27561" b="0"/>
            <a:stretch/>
          </p:blipFill>
          <p:spPr bwMode="auto">
            <a:xfrm>
              <a:off x="10081712" y="690958"/>
              <a:ext cx="2028531" cy="3011091"/>
            </a:xfrm>
            <a:prstGeom prst="rect">
              <a:avLst/>
            </a:prstGeom>
          </p:spPr>
        </p:pic>
        <p:pic>
          <p:nvPicPr>
            <p:cNvPr id="5" name="Рисунок 4" hidden="0"/>
            <p:cNvPicPr>
              <a:picLocks noChangeAspect="1"/>
            </p:cNvPicPr>
            <p:nvPr isPhoto="0" userDrawn="0"/>
          </p:nvPicPr>
          <p:blipFill>
            <a:blip r:embed="rId3"/>
            <a:srcRect l="43206" t="1000" r="19843" b="1228"/>
            <a:stretch/>
          </p:blipFill>
          <p:spPr bwMode="auto">
            <a:xfrm>
              <a:off x="5557044" y="3967558"/>
              <a:ext cx="2028531" cy="3011091"/>
            </a:xfrm>
            <a:prstGeom prst="rect">
              <a:avLst/>
            </a:prstGeom>
          </p:spPr>
        </p:pic>
        <p:pic>
          <p:nvPicPr>
            <p:cNvPr id="7" name="Рисунок 6" hidden="0"/>
            <p:cNvPicPr>
              <a:picLocks noChangeAspect="1"/>
            </p:cNvPicPr>
            <p:nvPr isPhoto="0" userDrawn="0"/>
          </p:nvPicPr>
          <p:blipFill>
            <a:blip r:embed="rId4"/>
            <a:srcRect l="31053" t="0" r="31052" b="0"/>
            <a:stretch/>
          </p:blipFill>
          <p:spPr bwMode="auto">
            <a:xfrm>
              <a:off x="7819379" y="690958"/>
              <a:ext cx="2028531" cy="3011091"/>
            </a:xfrm>
            <a:prstGeom prst="rect">
              <a:avLst/>
            </a:prstGeom>
          </p:spPr>
        </p:pic>
        <p:pic>
          <p:nvPicPr>
            <p:cNvPr id="8" name="Рисунок 7" hidden="0"/>
            <p:cNvPicPr>
              <a:picLocks noChangeAspect="1"/>
            </p:cNvPicPr>
            <p:nvPr isPhoto="0" userDrawn="0"/>
          </p:nvPicPr>
          <p:blipFill>
            <a:blip r:embed="rId5"/>
            <a:srcRect l="33068" t="7505" r="40584" b="29918"/>
            <a:stretch/>
          </p:blipFill>
          <p:spPr bwMode="auto">
            <a:xfrm>
              <a:off x="7819378" y="3967558"/>
              <a:ext cx="2028531" cy="3011091"/>
            </a:xfrm>
            <a:prstGeom prst="rect">
              <a:avLst/>
            </a:prstGeom>
          </p:spPr>
        </p:pic>
        <p:pic>
          <p:nvPicPr>
            <p:cNvPr id="9" name="Рисунок 8" hidden="0"/>
            <p:cNvPicPr>
              <a:picLocks noChangeAspect="1"/>
            </p:cNvPicPr>
            <p:nvPr isPhoto="0" userDrawn="0"/>
          </p:nvPicPr>
          <p:blipFill>
            <a:blip r:embed="rId6"/>
            <a:srcRect l="0" t="48" r="0" b="48"/>
            <a:stretch/>
          </p:blipFill>
          <p:spPr bwMode="auto">
            <a:xfrm>
              <a:off x="5486276" y="690958"/>
              <a:ext cx="2028531" cy="3011091"/>
            </a:xfrm>
            <a:prstGeom prst="rect">
              <a:avLst/>
            </a:prstGeom>
          </p:spPr>
        </p:pic>
        <p:pic>
          <p:nvPicPr>
            <p:cNvPr id="10" name="Рисунок 9" hidden="0"/>
            <p:cNvPicPr>
              <a:picLocks noChangeAspect="1"/>
            </p:cNvPicPr>
            <p:nvPr isPhoto="0" userDrawn="0"/>
          </p:nvPicPr>
          <p:blipFill>
            <a:blip r:embed="rId7"/>
            <a:srcRect l="31051" t="0" r="31051" b="0"/>
            <a:stretch/>
          </p:blipFill>
          <p:spPr bwMode="auto">
            <a:xfrm flipH="1">
              <a:off x="10081712" y="3967558"/>
              <a:ext cx="2028531" cy="3011091"/>
            </a:xfrm>
            <a:prstGeom prst="rect">
              <a:avLst/>
            </a:prstGeom>
          </p:spPr>
        </p:pic>
      </p:grpSp>
      <p:pic>
        <p:nvPicPr>
          <p:cNvPr id="21" name="Рисунок 20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401053" y="975347"/>
            <a:ext cx="3248197" cy="733967"/>
          </a:xfrm>
          <a:prstGeom prst="rect">
            <a:avLst/>
          </a:prstGeom>
        </p:spPr>
      </p:pic>
      <p:sp>
        <p:nvSpPr>
          <p:cNvPr id="22" name="TextBox 21" hidden="0"/>
          <p:cNvSpPr txBox="1"/>
          <p:nvPr isPhoto="0" userDrawn="0"/>
        </p:nvSpPr>
        <p:spPr bwMode="auto">
          <a:xfrm>
            <a:off x="1203866" y="4536917"/>
            <a:ext cx="2799022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bg1"/>
                </a:solidFill>
                <a:latin typeface="Etelka Pro Light"/>
                <a:cs typeface="Arial"/>
              </a:rPr>
              <a:t>sales@avrial.ru</a:t>
            </a:r>
            <a:endParaRPr/>
          </a:p>
        </p:txBody>
      </p:sp>
      <p:pic>
        <p:nvPicPr>
          <p:cNvPr id="23" name="Рисунок 22" descr="Открытый конверт" hidden="0"/>
          <p:cNvPicPr>
            <a:picLocks noChangeAspect="1"/>
          </p:cNvPicPr>
          <p:nvPr isPhoto="0" userDrawn="0"/>
        </p:nvPicPr>
        <p:blipFill>
          <a:blip r:embed="rId9"/>
          <a:stretch/>
        </p:blipFill>
        <p:spPr bwMode="auto">
          <a:xfrm>
            <a:off x="609393" y="4484422"/>
            <a:ext cx="515692" cy="515692"/>
          </a:xfrm>
          <a:prstGeom prst="rect">
            <a:avLst/>
          </a:prstGeom>
        </p:spPr>
      </p:pic>
      <p:sp>
        <p:nvSpPr>
          <p:cNvPr id="24" name="TextBox 23" hidden="0"/>
          <p:cNvSpPr txBox="1"/>
          <p:nvPr isPhoto="0" userDrawn="0"/>
        </p:nvSpPr>
        <p:spPr bwMode="auto">
          <a:xfrm>
            <a:off x="1203866" y="3258541"/>
            <a:ext cx="2891327" cy="311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Etelka Pro Light"/>
                <a:cs typeface="Arial"/>
              </a:rPr>
              <a:t>+7 (495) 374-59-10 </a:t>
            </a:r>
            <a:endParaRPr/>
          </a:p>
        </p:txBody>
      </p:sp>
      <p:pic>
        <p:nvPicPr>
          <p:cNvPr id="25" name="Рисунок 24" descr="Телефонная трубка" hidden="0"/>
          <p:cNvPicPr>
            <a:picLocks noChangeAspect="1"/>
          </p:cNvPicPr>
          <p:nvPr isPhoto="0" userDrawn="0"/>
        </p:nvPicPr>
        <p:blipFill>
          <a:blip r:embed="rId10"/>
          <a:stretch/>
        </p:blipFill>
        <p:spPr bwMode="auto">
          <a:xfrm>
            <a:off x="609393" y="3160392"/>
            <a:ext cx="515692" cy="515692"/>
          </a:xfrm>
          <a:prstGeom prst="rect">
            <a:avLst/>
          </a:prstGeom>
        </p:spPr>
      </p:pic>
      <p:sp>
        <p:nvSpPr>
          <p:cNvPr id="26" name="TextBox 25" hidden="0"/>
          <p:cNvSpPr txBox="1"/>
          <p:nvPr isPhoto="0" userDrawn="0"/>
        </p:nvSpPr>
        <p:spPr bwMode="auto">
          <a:xfrm>
            <a:off x="1203866" y="2110527"/>
            <a:ext cx="3248197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Etelka Pro Light"/>
                <a:cs typeface="Arial"/>
              </a:rPr>
              <a:t>ОЭЗ «Технополис Москва»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Etelka Pro Light"/>
                <a:cs typeface="Arial"/>
              </a:rPr>
              <a:t>г. Москва, г. Зеленоград, 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Etelka Pro Light"/>
                <a:cs typeface="Arial"/>
              </a:rPr>
              <a:t>ул. Конструктора Лукина, д.14, стр.1</a:t>
            </a:r>
            <a:endParaRPr lang="ru-RU" sz="1800">
              <a:solidFill>
                <a:schemeClr val="bg1"/>
              </a:solidFill>
              <a:latin typeface="Etelka Pro Light"/>
              <a:cs typeface="Arial"/>
            </a:endParaRPr>
          </a:p>
        </p:txBody>
      </p:sp>
      <p:pic>
        <p:nvPicPr>
          <p:cNvPr id="27" name="Рисунок 26" descr="Маркер" hidden="0"/>
          <p:cNvPicPr>
            <a:picLocks noChangeAspect="1"/>
          </p:cNvPicPr>
          <p:nvPr isPhoto="0" userDrawn="0"/>
        </p:nvPicPr>
        <p:blipFill>
          <a:blip r:embed="rId11"/>
          <a:stretch/>
        </p:blipFill>
        <p:spPr bwMode="auto">
          <a:xfrm>
            <a:off x="567406" y="2099043"/>
            <a:ext cx="599669" cy="599669"/>
          </a:xfrm>
          <a:prstGeom prst="rect">
            <a:avLst/>
          </a:prstGeom>
        </p:spPr>
      </p:pic>
      <p:sp>
        <p:nvSpPr>
          <p:cNvPr id="28" name="TextBox 27" hidden="0"/>
          <p:cNvSpPr txBox="1"/>
          <p:nvPr isPhoto="0" userDrawn="0"/>
        </p:nvSpPr>
        <p:spPr bwMode="auto">
          <a:xfrm>
            <a:off x="1203866" y="3874903"/>
            <a:ext cx="2799022" cy="3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bg1"/>
                </a:solidFill>
                <a:latin typeface="Etelka Pro Light"/>
                <a:cs typeface="Arial"/>
              </a:rPr>
              <a:t>avrial.ru</a:t>
            </a:r>
            <a:endParaRPr/>
          </a:p>
        </p:txBody>
      </p:sp>
      <p:pic>
        <p:nvPicPr>
          <p:cNvPr id="29" name="Рисунок 28" descr="Земля" hidden="0"/>
          <p:cNvPicPr>
            <a:picLocks noChangeAspect="1"/>
          </p:cNvPicPr>
          <p:nvPr isPhoto="0" userDrawn="0"/>
        </p:nvPicPr>
        <p:blipFill>
          <a:blip r:embed="rId12"/>
          <a:stretch/>
        </p:blipFill>
        <p:spPr bwMode="auto">
          <a:xfrm>
            <a:off x="609393" y="3822407"/>
            <a:ext cx="515692" cy="515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ЭВАРИАЛ_ПРОЕКТЫ ГС_ПОЛЮС</Template>
  <TotalTime>0</TotalTime>
  <Words>0</Words>
  <Application>R7-Office/7.1.1.35</Application>
  <DocSecurity>0</DocSecurity>
  <PresentationFormat>Широкоэкранный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dc:identifier/>
  <dc:language/>
  <cp:lastModifiedBy>Евгений Давыденков</cp:lastModifiedBy>
  <cp:revision>19</cp:revision>
  <dcterms:created xsi:type="dcterms:W3CDTF">2023-01-31T15:00:52Z</dcterms:created>
  <dcterms:modified xsi:type="dcterms:W3CDTF">2023-05-23T06:36:29Z</dcterms:modified>
  <cp:category/>
  <cp:contentStatus/>
  <cp:version/>
</cp:coreProperties>
</file>